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3" r:id="rId8"/>
    <p:sldId id="263" r:id="rId9"/>
    <p:sldId id="264" r:id="rId10"/>
    <p:sldId id="265" r:id="rId11"/>
    <p:sldId id="266" r:id="rId12"/>
    <p:sldId id="267" r:id="rId13"/>
    <p:sldId id="268" r:id="rId14"/>
    <p:sldId id="269" r:id="rId15"/>
    <p:sldId id="270" r:id="rId16"/>
    <p:sldId id="271" r:id="rId17"/>
    <p:sldId id="2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82" d="100"/>
          <a:sy n="82" d="100"/>
        </p:scale>
        <p:origin x="672"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70934E-62B7-4E9D-A0D2-196FD38709FB}"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123D64D-01F7-4ED6-9435-FC7885DAE991}">
      <dgm:prSet/>
      <dgm:spPr/>
      <dgm:t>
        <a:bodyPr/>
        <a:lstStyle/>
        <a:p>
          <a:pPr>
            <a:lnSpc>
              <a:spcPct val="100000"/>
            </a:lnSpc>
          </a:pPr>
          <a:r>
            <a:rPr lang="en-US"/>
            <a:t>The software development landscape is evolving at an unprecedented pace, driven by rapid advancements in artificial intelligence, shifting work models, and the continuous expansion of the global developer community. To better understand these transformations, the Stack Overflow Developer Survey offers critical insights from over 65,000 developers spanning 185 countries. As one of the largest and most trusted annual surveys in the tech industry, it captures key trends in programming languages, tools, workplace dynamics, learning habits, and emerging technologies.</a:t>
          </a:r>
        </a:p>
      </dgm:t>
    </dgm:pt>
    <dgm:pt modelId="{9D1DC7B8-0285-46D5-BD72-9AFC06C708BF}" type="parTrans" cxnId="{F636284D-0540-4161-81BC-A00C09165172}">
      <dgm:prSet/>
      <dgm:spPr/>
      <dgm:t>
        <a:bodyPr/>
        <a:lstStyle/>
        <a:p>
          <a:endParaRPr lang="en-US"/>
        </a:p>
      </dgm:t>
    </dgm:pt>
    <dgm:pt modelId="{6519D103-6B05-4C9F-A2B1-8EC3EB506BF2}" type="sibTrans" cxnId="{F636284D-0540-4161-81BC-A00C09165172}">
      <dgm:prSet/>
      <dgm:spPr/>
      <dgm:t>
        <a:bodyPr/>
        <a:lstStyle/>
        <a:p>
          <a:endParaRPr lang="en-US"/>
        </a:p>
      </dgm:t>
    </dgm:pt>
    <dgm:pt modelId="{0EBAFC93-BCD2-414E-93A8-172B92F480F7}">
      <dgm:prSet/>
      <dgm:spPr/>
      <dgm:t>
        <a:bodyPr/>
        <a:lstStyle/>
        <a:p>
          <a:pPr>
            <a:lnSpc>
              <a:spcPct val="100000"/>
            </a:lnSpc>
          </a:pPr>
          <a:r>
            <a:rPr lang="en-US"/>
            <a:t>This report aims to synthesize the survey’s findings to provide a clear picture of the current state of software development and where it is headed. From the widespread adoption of AI in developer workflows to the persistent challenges of technical debt and information silos, the data reveals both the opportunities and obstacles facing today’s developers. It also highlights the growing diversity in how developers learn, collaborate, and engage with their work—pointing to the need for adaptable, trust-driven, and productivity-enhancing solutions.</a:t>
          </a:r>
        </a:p>
      </dgm:t>
    </dgm:pt>
    <dgm:pt modelId="{9412B8BF-6276-4F4E-AF23-147B17F4A0A0}" type="parTrans" cxnId="{B603653D-B656-4A95-AE20-8F96334FF162}">
      <dgm:prSet/>
      <dgm:spPr/>
      <dgm:t>
        <a:bodyPr/>
        <a:lstStyle/>
        <a:p>
          <a:endParaRPr lang="en-US"/>
        </a:p>
      </dgm:t>
    </dgm:pt>
    <dgm:pt modelId="{2DE0B866-8DA0-4B48-BFC4-DE32E2047B4C}" type="sibTrans" cxnId="{B603653D-B656-4A95-AE20-8F96334FF162}">
      <dgm:prSet/>
      <dgm:spPr/>
      <dgm:t>
        <a:bodyPr/>
        <a:lstStyle/>
        <a:p>
          <a:endParaRPr lang="en-US"/>
        </a:p>
      </dgm:t>
    </dgm:pt>
    <dgm:pt modelId="{DB048CD3-E096-491B-8984-4376E2C9F3DA}">
      <dgm:prSet/>
      <dgm:spPr/>
      <dgm:t>
        <a:bodyPr/>
        <a:lstStyle/>
        <a:p>
          <a:pPr>
            <a:lnSpc>
              <a:spcPct val="100000"/>
            </a:lnSpc>
          </a:pPr>
          <a:r>
            <a:rPr lang="en-US"/>
            <a:t>By analyzing the survey results, this report delivers strategic insights for technology leaders, product teams, educators, and developer-focused businesses. It sheds light on where investments should be focused, how tools and platforms must evolve, and what developers truly value as they shape the future of technology.</a:t>
          </a:r>
        </a:p>
      </dgm:t>
    </dgm:pt>
    <dgm:pt modelId="{8760CF81-EE84-4598-9AB1-E571D1F28912}" type="parTrans" cxnId="{1DD749B5-5ED3-4B1A-846A-A7AF77865668}">
      <dgm:prSet/>
      <dgm:spPr/>
      <dgm:t>
        <a:bodyPr/>
        <a:lstStyle/>
        <a:p>
          <a:endParaRPr lang="en-US"/>
        </a:p>
      </dgm:t>
    </dgm:pt>
    <dgm:pt modelId="{666EAFEC-FE04-4096-9F6F-954207A2AA78}" type="sibTrans" cxnId="{1DD749B5-5ED3-4B1A-846A-A7AF77865668}">
      <dgm:prSet/>
      <dgm:spPr/>
      <dgm:t>
        <a:bodyPr/>
        <a:lstStyle/>
        <a:p>
          <a:endParaRPr lang="en-US"/>
        </a:p>
      </dgm:t>
    </dgm:pt>
    <dgm:pt modelId="{0BDA5864-236C-4FEF-A8B7-9323AF256D9F}" type="pres">
      <dgm:prSet presAssocID="{6F70934E-62B7-4E9D-A0D2-196FD38709FB}" presName="root" presStyleCnt="0">
        <dgm:presLayoutVars>
          <dgm:dir/>
          <dgm:resizeHandles val="exact"/>
        </dgm:presLayoutVars>
      </dgm:prSet>
      <dgm:spPr/>
    </dgm:pt>
    <dgm:pt modelId="{E85ECB15-9DFB-4E07-A30E-7C4D2DBFF7BE}" type="pres">
      <dgm:prSet presAssocID="{0123D64D-01F7-4ED6-9435-FC7885DAE991}" presName="compNode" presStyleCnt="0"/>
      <dgm:spPr/>
    </dgm:pt>
    <dgm:pt modelId="{0EFBB036-0562-46BF-8EC1-BFFF6E2085A9}" type="pres">
      <dgm:prSet presAssocID="{0123D64D-01F7-4ED6-9435-FC7885DAE991}" presName="bgRect" presStyleLbl="bgShp" presStyleIdx="0" presStyleCnt="3"/>
      <dgm:spPr/>
    </dgm:pt>
    <dgm:pt modelId="{718E530E-0616-4EBE-9C61-8FEF3145235D}" type="pres">
      <dgm:prSet presAssocID="{0123D64D-01F7-4ED6-9435-FC7885DAE99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usiness Growth"/>
        </a:ext>
      </dgm:extLst>
    </dgm:pt>
    <dgm:pt modelId="{086FF153-E452-4746-BDC6-B7A97FEF2692}" type="pres">
      <dgm:prSet presAssocID="{0123D64D-01F7-4ED6-9435-FC7885DAE991}" presName="spaceRect" presStyleCnt="0"/>
      <dgm:spPr/>
    </dgm:pt>
    <dgm:pt modelId="{3E67477E-00D1-409D-8313-A2471686B05C}" type="pres">
      <dgm:prSet presAssocID="{0123D64D-01F7-4ED6-9435-FC7885DAE991}" presName="parTx" presStyleLbl="revTx" presStyleIdx="0" presStyleCnt="3">
        <dgm:presLayoutVars>
          <dgm:chMax val="0"/>
          <dgm:chPref val="0"/>
        </dgm:presLayoutVars>
      </dgm:prSet>
      <dgm:spPr/>
    </dgm:pt>
    <dgm:pt modelId="{1A532E1B-EB43-4113-B29E-CF93F86863D1}" type="pres">
      <dgm:prSet presAssocID="{6519D103-6B05-4C9F-A2B1-8EC3EB506BF2}" presName="sibTrans" presStyleCnt="0"/>
      <dgm:spPr/>
    </dgm:pt>
    <dgm:pt modelId="{0CF978FE-F402-42F8-B9B3-CC962F195CE9}" type="pres">
      <dgm:prSet presAssocID="{0EBAFC93-BCD2-414E-93A8-172B92F480F7}" presName="compNode" presStyleCnt="0"/>
      <dgm:spPr/>
    </dgm:pt>
    <dgm:pt modelId="{90C66ADB-BB0E-4511-9206-FC393F692522}" type="pres">
      <dgm:prSet presAssocID="{0EBAFC93-BCD2-414E-93A8-172B92F480F7}" presName="bgRect" presStyleLbl="bgShp" presStyleIdx="1" presStyleCnt="3"/>
      <dgm:spPr/>
    </dgm:pt>
    <dgm:pt modelId="{8E47EEF0-B54F-46DF-B682-51FBE77CFDF0}" type="pres">
      <dgm:prSet presAssocID="{0EBAFC93-BCD2-414E-93A8-172B92F480F7}"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resentation with Checklist"/>
        </a:ext>
      </dgm:extLst>
    </dgm:pt>
    <dgm:pt modelId="{AA461F1A-C39F-4E48-B410-1D284719A760}" type="pres">
      <dgm:prSet presAssocID="{0EBAFC93-BCD2-414E-93A8-172B92F480F7}" presName="spaceRect" presStyleCnt="0"/>
      <dgm:spPr/>
    </dgm:pt>
    <dgm:pt modelId="{3D004174-1B48-4220-B896-834B9F27152A}" type="pres">
      <dgm:prSet presAssocID="{0EBAFC93-BCD2-414E-93A8-172B92F480F7}" presName="parTx" presStyleLbl="revTx" presStyleIdx="1" presStyleCnt="3">
        <dgm:presLayoutVars>
          <dgm:chMax val="0"/>
          <dgm:chPref val="0"/>
        </dgm:presLayoutVars>
      </dgm:prSet>
      <dgm:spPr/>
    </dgm:pt>
    <dgm:pt modelId="{1A84383B-CA38-49C4-B063-D1DF4FC6A1B6}" type="pres">
      <dgm:prSet presAssocID="{2DE0B866-8DA0-4B48-BFC4-DE32E2047B4C}" presName="sibTrans" presStyleCnt="0"/>
      <dgm:spPr/>
    </dgm:pt>
    <dgm:pt modelId="{9EBE6147-F6D9-4B52-8598-3B81A133E51F}" type="pres">
      <dgm:prSet presAssocID="{DB048CD3-E096-491B-8984-4376E2C9F3DA}" presName="compNode" presStyleCnt="0"/>
      <dgm:spPr/>
    </dgm:pt>
    <dgm:pt modelId="{89A174C6-EA6D-463D-A05B-081AB84D0818}" type="pres">
      <dgm:prSet presAssocID="{DB048CD3-E096-491B-8984-4376E2C9F3DA}" presName="bgRect" presStyleLbl="bgShp" presStyleIdx="2" presStyleCnt="3"/>
      <dgm:spPr/>
    </dgm:pt>
    <dgm:pt modelId="{33FFB96D-D1D2-43B5-BEBE-397FE3FD6B9C}" type="pres">
      <dgm:prSet presAssocID="{DB048CD3-E096-491B-8984-4376E2C9F3DA}"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ycle with People"/>
        </a:ext>
      </dgm:extLst>
    </dgm:pt>
    <dgm:pt modelId="{AE35FE23-89EE-4EEB-A1BF-D86C2002C9BE}" type="pres">
      <dgm:prSet presAssocID="{DB048CD3-E096-491B-8984-4376E2C9F3DA}" presName="spaceRect" presStyleCnt="0"/>
      <dgm:spPr/>
    </dgm:pt>
    <dgm:pt modelId="{4F9F85A2-D025-4882-A882-95E2B6B40868}" type="pres">
      <dgm:prSet presAssocID="{DB048CD3-E096-491B-8984-4376E2C9F3DA}" presName="parTx" presStyleLbl="revTx" presStyleIdx="2" presStyleCnt="3">
        <dgm:presLayoutVars>
          <dgm:chMax val="0"/>
          <dgm:chPref val="0"/>
        </dgm:presLayoutVars>
      </dgm:prSet>
      <dgm:spPr/>
    </dgm:pt>
  </dgm:ptLst>
  <dgm:cxnLst>
    <dgm:cxn modelId="{C08D1611-7BFD-4AAD-B36A-CA19BFB3B7DD}" type="presOf" srcId="{0EBAFC93-BCD2-414E-93A8-172B92F480F7}" destId="{3D004174-1B48-4220-B896-834B9F27152A}" srcOrd="0" destOrd="0" presId="urn:microsoft.com/office/officeart/2018/2/layout/IconVerticalSolidList"/>
    <dgm:cxn modelId="{B603653D-B656-4A95-AE20-8F96334FF162}" srcId="{6F70934E-62B7-4E9D-A0D2-196FD38709FB}" destId="{0EBAFC93-BCD2-414E-93A8-172B92F480F7}" srcOrd="1" destOrd="0" parTransId="{9412B8BF-6276-4F4E-AF23-147B17F4A0A0}" sibTransId="{2DE0B866-8DA0-4B48-BFC4-DE32E2047B4C}"/>
    <dgm:cxn modelId="{85B6ED4C-5C18-453B-A53C-1CE8AEF8C3EF}" type="presOf" srcId="{DB048CD3-E096-491B-8984-4376E2C9F3DA}" destId="{4F9F85A2-D025-4882-A882-95E2B6B40868}" srcOrd="0" destOrd="0" presId="urn:microsoft.com/office/officeart/2018/2/layout/IconVerticalSolidList"/>
    <dgm:cxn modelId="{F636284D-0540-4161-81BC-A00C09165172}" srcId="{6F70934E-62B7-4E9D-A0D2-196FD38709FB}" destId="{0123D64D-01F7-4ED6-9435-FC7885DAE991}" srcOrd="0" destOrd="0" parTransId="{9D1DC7B8-0285-46D5-BD72-9AFC06C708BF}" sibTransId="{6519D103-6B05-4C9F-A2B1-8EC3EB506BF2}"/>
    <dgm:cxn modelId="{E45E748D-E281-4698-A32D-F233180C485B}" type="presOf" srcId="{6F70934E-62B7-4E9D-A0D2-196FD38709FB}" destId="{0BDA5864-236C-4FEF-A8B7-9323AF256D9F}" srcOrd="0" destOrd="0" presId="urn:microsoft.com/office/officeart/2018/2/layout/IconVerticalSolidList"/>
    <dgm:cxn modelId="{1DD749B5-5ED3-4B1A-846A-A7AF77865668}" srcId="{6F70934E-62B7-4E9D-A0D2-196FD38709FB}" destId="{DB048CD3-E096-491B-8984-4376E2C9F3DA}" srcOrd="2" destOrd="0" parTransId="{8760CF81-EE84-4598-9AB1-E571D1F28912}" sibTransId="{666EAFEC-FE04-4096-9F6F-954207A2AA78}"/>
    <dgm:cxn modelId="{8AC944DF-40D8-4C48-AA35-CAFAEDE27F68}" type="presOf" srcId="{0123D64D-01F7-4ED6-9435-FC7885DAE991}" destId="{3E67477E-00D1-409D-8313-A2471686B05C}" srcOrd="0" destOrd="0" presId="urn:microsoft.com/office/officeart/2018/2/layout/IconVerticalSolidList"/>
    <dgm:cxn modelId="{BFDA16C6-5072-4924-A99F-FE0E82768283}" type="presParOf" srcId="{0BDA5864-236C-4FEF-A8B7-9323AF256D9F}" destId="{E85ECB15-9DFB-4E07-A30E-7C4D2DBFF7BE}" srcOrd="0" destOrd="0" presId="urn:microsoft.com/office/officeart/2018/2/layout/IconVerticalSolidList"/>
    <dgm:cxn modelId="{E27FAD45-D8B6-4D2C-9D3A-71815ECB9D35}" type="presParOf" srcId="{E85ECB15-9DFB-4E07-A30E-7C4D2DBFF7BE}" destId="{0EFBB036-0562-46BF-8EC1-BFFF6E2085A9}" srcOrd="0" destOrd="0" presId="urn:microsoft.com/office/officeart/2018/2/layout/IconVerticalSolidList"/>
    <dgm:cxn modelId="{45E97ECF-D248-48B1-9F93-535B01745871}" type="presParOf" srcId="{E85ECB15-9DFB-4E07-A30E-7C4D2DBFF7BE}" destId="{718E530E-0616-4EBE-9C61-8FEF3145235D}" srcOrd="1" destOrd="0" presId="urn:microsoft.com/office/officeart/2018/2/layout/IconVerticalSolidList"/>
    <dgm:cxn modelId="{23FBB170-36F1-4AC8-BC0E-BCEE94983AAC}" type="presParOf" srcId="{E85ECB15-9DFB-4E07-A30E-7C4D2DBFF7BE}" destId="{086FF153-E452-4746-BDC6-B7A97FEF2692}" srcOrd="2" destOrd="0" presId="urn:microsoft.com/office/officeart/2018/2/layout/IconVerticalSolidList"/>
    <dgm:cxn modelId="{0A55A9BF-1550-490B-AB58-730E26F66C3F}" type="presParOf" srcId="{E85ECB15-9DFB-4E07-A30E-7C4D2DBFF7BE}" destId="{3E67477E-00D1-409D-8313-A2471686B05C}" srcOrd="3" destOrd="0" presId="urn:microsoft.com/office/officeart/2018/2/layout/IconVerticalSolidList"/>
    <dgm:cxn modelId="{DA4747D5-652F-44CB-9389-4BEC7F396B34}" type="presParOf" srcId="{0BDA5864-236C-4FEF-A8B7-9323AF256D9F}" destId="{1A532E1B-EB43-4113-B29E-CF93F86863D1}" srcOrd="1" destOrd="0" presId="urn:microsoft.com/office/officeart/2018/2/layout/IconVerticalSolidList"/>
    <dgm:cxn modelId="{D94615D3-5CC9-489E-9BC1-2511283D8899}" type="presParOf" srcId="{0BDA5864-236C-4FEF-A8B7-9323AF256D9F}" destId="{0CF978FE-F402-42F8-B9B3-CC962F195CE9}" srcOrd="2" destOrd="0" presId="urn:microsoft.com/office/officeart/2018/2/layout/IconVerticalSolidList"/>
    <dgm:cxn modelId="{1A61305E-7C02-4949-A17F-6EEFFD86C4F7}" type="presParOf" srcId="{0CF978FE-F402-42F8-B9B3-CC962F195CE9}" destId="{90C66ADB-BB0E-4511-9206-FC393F692522}" srcOrd="0" destOrd="0" presId="urn:microsoft.com/office/officeart/2018/2/layout/IconVerticalSolidList"/>
    <dgm:cxn modelId="{BF9B2C60-F01C-4937-86C9-B2B14BD43BB0}" type="presParOf" srcId="{0CF978FE-F402-42F8-B9B3-CC962F195CE9}" destId="{8E47EEF0-B54F-46DF-B682-51FBE77CFDF0}" srcOrd="1" destOrd="0" presId="urn:microsoft.com/office/officeart/2018/2/layout/IconVerticalSolidList"/>
    <dgm:cxn modelId="{18188601-313E-4F83-B3D1-F1970D86A754}" type="presParOf" srcId="{0CF978FE-F402-42F8-B9B3-CC962F195CE9}" destId="{AA461F1A-C39F-4E48-B410-1D284719A760}" srcOrd="2" destOrd="0" presId="urn:microsoft.com/office/officeart/2018/2/layout/IconVerticalSolidList"/>
    <dgm:cxn modelId="{DE7BCC6A-A2F0-4142-BF29-A0514B71DE8D}" type="presParOf" srcId="{0CF978FE-F402-42F8-B9B3-CC962F195CE9}" destId="{3D004174-1B48-4220-B896-834B9F27152A}" srcOrd="3" destOrd="0" presId="urn:microsoft.com/office/officeart/2018/2/layout/IconVerticalSolidList"/>
    <dgm:cxn modelId="{1F4D1537-5E5C-408D-AEAF-F765A7C47771}" type="presParOf" srcId="{0BDA5864-236C-4FEF-A8B7-9323AF256D9F}" destId="{1A84383B-CA38-49C4-B063-D1DF4FC6A1B6}" srcOrd="3" destOrd="0" presId="urn:microsoft.com/office/officeart/2018/2/layout/IconVerticalSolidList"/>
    <dgm:cxn modelId="{C9763C35-0A94-4EEA-B8E5-6EADF1FBA9CB}" type="presParOf" srcId="{0BDA5864-236C-4FEF-A8B7-9323AF256D9F}" destId="{9EBE6147-F6D9-4B52-8598-3B81A133E51F}" srcOrd="4" destOrd="0" presId="urn:microsoft.com/office/officeart/2018/2/layout/IconVerticalSolidList"/>
    <dgm:cxn modelId="{2CFB0415-213F-4320-8A80-B10F093A3463}" type="presParOf" srcId="{9EBE6147-F6D9-4B52-8598-3B81A133E51F}" destId="{89A174C6-EA6D-463D-A05B-081AB84D0818}" srcOrd="0" destOrd="0" presId="urn:microsoft.com/office/officeart/2018/2/layout/IconVerticalSolidList"/>
    <dgm:cxn modelId="{9E06C7EB-7EF3-42D8-AB47-DF34ED8FC555}" type="presParOf" srcId="{9EBE6147-F6D9-4B52-8598-3B81A133E51F}" destId="{33FFB96D-D1D2-43B5-BEBE-397FE3FD6B9C}" srcOrd="1" destOrd="0" presId="urn:microsoft.com/office/officeart/2018/2/layout/IconVerticalSolidList"/>
    <dgm:cxn modelId="{CB9E772C-7D8B-442B-B9BC-0F085B488C59}" type="presParOf" srcId="{9EBE6147-F6D9-4B52-8598-3B81A133E51F}" destId="{AE35FE23-89EE-4EEB-A1BF-D86C2002C9BE}" srcOrd="2" destOrd="0" presId="urn:microsoft.com/office/officeart/2018/2/layout/IconVerticalSolidList"/>
    <dgm:cxn modelId="{721CE7A8-A4C8-4D83-A793-3E6629AF0FC7}" type="presParOf" srcId="{9EBE6147-F6D9-4B52-8598-3B81A133E51F}" destId="{4F9F85A2-D025-4882-A882-95E2B6B4086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FBB036-0562-46BF-8EC1-BFFF6E2085A9}">
      <dsp:nvSpPr>
        <dsp:cNvPr id="0" name=""/>
        <dsp:cNvSpPr/>
      </dsp:nvSpPr>
      <dsp:spPr>
        <a:xfrm>
          <a:off x="0" y="4346"/>
          <a:ext cx="10515600" cy="127967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18E530E-0616-4EBE-9C61-8FEF3145235D}">
      <dsp:nvSpPr>
        <dsp:cNvPr id="0" name=""/>
        <dsp:cNvSpPr/>
      </dsp:nvSpPr>
      <dsp:spPr>
        <a:xfrm>
          <a:off x="387101" y="292273"/>
          <a:ext cx="704508" cy="7038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E67477E-00D1-409D-8313-A2471686B05C}">
      <dsp:nvSpPr>
        <dsp:cNvPr id="0" name=""/>
        <dsp:cNvSpPr/>
      </dsp:nvSpPr>
      <dsp:spPr>
        <a:xfrm>
          <a:off x="1478710" y="4346"/>
          <a:ext cx="8819983" cy="1280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564" tIns="135564" rIns="135564" bIns="135564" numCol="1" spcCol="1270" anchor="ctr" anchorCtr="0">
          <a:noAutofit/>
        </a:bodyPr>
        <a:lstStyle/>
        <a:p>
          <a:pPr marL="0" lvl="0" indent="0" algn="l" defTabSz="622300">
            <a:lnSpc>
              <a:spcPct val="100000"/>
            </a:lnSpc>
            <a:spcBef>
              <a:spcPct val="0"/>
            </a:spcBef>
            <a:spcAft>
              <a:spcPct val="35000"/>
            </a:spcAft>
            <a:buNone/>
          </a:pPr>
          <a:r>
            <a:rPr lang="en-US" sz="1400" kern="1200"/>
            <a:t>The software development landscape is evolving at an unprecedented pace, driven by rapid advancements in artificial intelligence, shifting work models, and the continuous expansion of the global developer community. To better understand these transformations, the Stack Overflow Developer Survey offers critical insights from over 65,000 developers spanning 185 countries. As one of the largest and most trusted annual surveys in the tech industry, it captures key trends in programming languages, tools, workplace dynamics, learning habits, and emerging technologies.</a:t>
          </a:r>
        </a:p>
      </dsp:txBody>
      <dsp:txXfrm>
        <a:off x="1478710" y="4346"/>
        <a:ext cx="8819983" cy="1280923"/>
      </dsp:txXfrm>
    </dsp:sp>
    <dsp:sp modelId="{90C66ADB-BB0E-4511-9206-FC393F692522}">
      <dsp:nvSpPr>
        <dsp:cNvPr id="0" name=""/>
        <dsp:cNvSpPr/>
      </dsp:nvSpPr>
      <dsp:spPr>
        <a:xfrm>
          <a:off x="0" y="1535207"/>
          <a:ext cx="10515600" cy="127967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E47EEF0-B54F-46DF-B682-51FBE77CFDF0}">
      <dsp:nvSpPr>
        <dsp:cNvPr id="0" name=""/>
        <dsp:cNvSpPr/>
      </dsp:nvSpPr>
      <dsp:spPr>
        <a:xfrm>
          <a:off x="387101" y="1823133"/>
          <a:ext cx="704508" cy="7038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D004174-1B48-4220-B896-834B9F27152A}">
      <dsp:nvSpPr>
        <dsp:cNvPr id="0" name=""/>
        <dsp:cNvSpPr/>
      </dsp:nvSpPr>
      <dsp:spPr>
        <a:xfrm>
          <a:off x="1478710" y="1535207"/>
          <a:ext cx="8819983" cy="1280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564" tIns="135564" rIns="135564" bIns="135564" numCol="1" spcCol="1270" anchor="ctr" anchorCtr="0">
          <a:noAutofit/>
        </a:bodyPr>
        <a:lstStyle/>
        <a:p>
          <a:pPr marL="0" lvl="0" indent="0" algn="l" defTabSz="622300">
            <a:lnSpc>
              <a:spcPct val="100000"/>
            </a:lnSpc>
            <a:spcBef>
              <a:spcPct val="0"/>
            </a:spcBef>
            <a:spcAft>
              <a:spcPct val="35000"/>
            </a:spcAft>
            <a:buNone/>
          </a:pPr>
          <a:r>
            <a:rPr lang="en-US" sz="1400" kern="1200"/>
            <a:t>This report aims to synthesize the survey’s findings to provide a clear picture of the current state of software development and where it is headed. From the widespread adoption of AI in developer workflows to the persistent challenges of technical debt and information silos, the data reveals both the opportunities and obstacles facing today’s developers. It also highlights the growing diversity in how developers learn, collaborate, and engage with their work—pointing to the need for adaptable, trust-driven, and productivity-enhancing solutions.</a:t>
          </a:r>
        </a:p>
      </dsp:txBody>
      <dsp:txXfrm>
        <a:off x="1478710" y="1535207"/>
        <a:ext cx="8819983" cy="1280923"/>
      </dsp:txXfrm>
    </dsp:sp>
    <dsp:sp modelId="{89A174C6-EA6D-463D-A05B-081AB84D0818}">
      <dsp:nvSpPr>
        <dsp:cNvPr id="0" name=""/>
        <dsp:cNvSpPr/>
      </dsp:nvSpPr>
      <dsp:spPr>
        <a:xfrm>
          <a:off x="0" y="3066067"/>
          <a:ext cx="10515600" cy="127967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3FFB96D-D1D2-43B5-BEBE-397FE3FD6B9C}">
      <dsp:nvSpPr>
        <dsp:cNvPr id="0" name=""/>
        <dsp:cNvSpPr/>
      </dsp:nvSpPr>
      <dsp:spPr>
        <a:xfrm>
          <a:off x="387101" y="3353993"/>
          <a:ext cx="704508" cy="7038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9F85A2-D025-4882-A882-95E2B6B40868}">
      <dsp:nvSpPr>
        <dsp:cNvPr id="0" name=""/>
        <dsp:cNvSpPr/>
      </dsp:nvSpPr>
      <dsp:spPr>
        <a:xfrm>
          <a:off x="1478710" y="3066067"/>
          <a:ext cx="8819983" cy="1280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564" tIns="135564" rIns="135564" bIns="135564" numCol="1" spcCol="1270" anchor="ctr" anchorCtr="0">
          <a:noAutofit/>
        </a:bodyPr>
        <a:lstStyle/>
        <a:p>
          <a:pPr marL="0" lvl="0" indent="0" algn="l" defTabSz="622300">
            <a:lnSpc>
              <a:spcPct val="100000"/>
            </a:lnSpc>
            <a:spcBef>
              <a:spcPct val="0"/>
            </a:spcBef>
            <a:spcAft>
              <a:spcPct val="35000"/>
            </a:spcAft>
            <a:buNone/>
          </a:pPr>
          <a:r>
            <a:rPr lang="en-US" sz="1400" kern="1200"/>
            <a:t>By analyzing the survey results, this report delivers strategic insights for technology leaders, product teams, educators, and developer-focused businesses. It sheds light on where investments should be focused, how tools and platforms must evolve, and what developers truly value as they shape the future of technology.</a:t>
          </a:r>
        </a:p>
      </dsp:txBody>
      <dsp:txXfrm>
        <a:off x="1478710" y="3066067"/>
        <a:ext cx="8819983" cy="128092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svg>
</file>

<file path=ppt/media/image3.png>
</file>

<file path=ppt/media/image4.sv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9B1F2-CD06-BE3E-3023-93FF92AFD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3239ABAB-BB1E-744A-69E3-CE91A4E9EB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C50E659B-CEF3-7C8F-69A7-123E0D291A89}"/>
              </a:ext>
            </a:extLst>
          </p:cNvPr>
          <p:cNvSpPr>
            <a:spLocks noGrp="1"/>
          </p:cNvSpPr>
          <p:nvPr>
            <p:ph type="dt" sz="half" idx="10"/>
          </p:nvPr>
        </p:nvSpPr>
        <p:spPr/>
        <p:txBody>
          <a:bodyPr/>
          <a:lstStyle/>
          <a:p>
            <a:fld id="{2F599359-44B4-4F68-B649-EFB7A2C23786}" type="datetimeFigureOut">
              <a:rPr lang="en-CA" smtClean="0"/>
              <a:t>2025-07-13</a:t>
            </a:fld>
            <a:endParaRPr lang="en-CA"/>
          </a:p>
        </p:txBody>
      </p:sp>
      <p:sp>
        <p:nvSpPr>
          <p:cNvPr id="5" name="Footer Placeholder 4">
            <a:extLst>
              <a:ext uri="{FF2B5EF4-FFF2-40B4-BE49-F238E27FC236}">
                <a16:creationId xmlns:a16="http://schemas.microsoft.com/office/drawing/2014/main" id="{9A9D8A77-7711-4318-6BC7-4637474C0B7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44BC5A7-121C-499E-B908-7AC65DD28938}"/>
              </a:ext>
            </a:extLst>
          </p:cNvPr>
          <p:cNvSpPr>
            <a:spLocks noGrp="1"/>
          </p:cNvSpPr>
          <p:nvPr>
            <p:ph type="sldNum" sz="quarter" idx="12"/>
          </p:nvPr>
        </p:nvSpPr>
        <p:spPr/>
        <p:txBody>
          <a:bodyPr/>
          <a:lstStyle/>
          <a:p>
            <a:fld id="{EE269B5F-8103-4B8A-AFA2-10E42F501E03}" type="slidenum">
              <a:rPr lang="en-CA" smtClean="0"/>
              <a:t>‹#›</a:t>
            </a:fld>
            <a:endParaRPr lang="en-CA"/>
          </a:p>
        </p:txBody>
      </p:sp>
    </p:spTree>
    <p:extLst>
      <p:ext uri="{BB962C8B-B14F-4D97-AF65-F5344CB8AC3E}">
        <p14:creationId xmlns:p14="http://schemas.microsoft.com/office/powerpoint/2010/main" val="4928623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99F57-7C77-9B99-6B88-D3D859E467CD}"/>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8B0585A0-3785-4C7B-8320-286F0DB36F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1DF68C2-C96D-4A86-0D0C-43D78AD4E795}"/>
              </a:ext>
            </a:extLst>
          </p:cNvPr>
          <p:cNvSpPr>
            <a:spLocks noGrp="1"/>
          </p:cNvSpPr>
          <p:nvPr>
            <p:ph type="dt" sz="half" idx="10"/>
          </p:nvPr>
        </p:nvSpPr>
        <p:spPr/>
        <p:txBody>
          <a:bodyPr/>
          <a:lstStyle/>
          <a:p>
            <a:fld id="{2F599359-44B4-4F68-B649-EFB7A2C23786}" type="datetimeFigureOut">
              <a:rPr lang="en-CA" smtClean="0"/>
              <a:t>2025-07-13</a:t>
            </a:fld>
            <a:endParaRPr lang="en-CA"/>
          </a:p>
        </p:txBody>
      </p:sp>
      <p:sp>
        <p:nvSpPr>
          <p:cNvPr id="5" name="Footer Placeholder 4">
            <a:extLst>
              <a:ext uri="{FF2B5EF4-FFF2-40B4-BE49-F238E27FC236}">
                <a16:creationId xmlns:a16="http://schemas.microsoft.com/office/drawing/2014/main" id="{A31A6498-F85E-E2BC-9529-DAF80F52FFB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EF2D53B-D929-7EFE-F488-23A59CD2D816}"/>
              </a:ext>
            </a:extLst>
          </p:cNvPr>
          <p:cNvSpPr>
            <a:spLocks noGrp="1"/>
          </p:cNvSpPr>
          <p:nvPr>
            <p:ph type="sldNum" sz="quarter" idx="12"/>
          </p:nvPr>
        </p:nvSpPr>
        <p:spPr/>
        <p:txBody>
          <a:bodyPr/>
          <a:lstStyle/>
          <a:p>
            <a:fld id="{EE269B5F-8103-4B8A-AFA2-10E42F501E03}" type="slidenum">
              <a:rPr lang="en-CA" smtClean="0"/>
              <a:t>‹#›</a:t>
            </a:fld>
            <a:endParaRPr lang="en-CA"/>
          </a:p>
        </p:txBody>
      </p:sp>
    </p:spTree>
    <p:extLst>
      <p:ext uri="{BB962C8B-B14F-4D97-AF65-F5344CB8AC3E}">
        <p14:creationId xmlns:p14="http://schemas.microsoft.com/office/powerpoint/2010/main" val="17844642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D6461C4-CE87-7BA0-0591-B304B4481F2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49BA52F-1AD8-30D1-1FE0-4043539AEB1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225F82D-F240-79B8-10BD-8F1A1E4EB1F2}"/>
              </a:ext>
            </a:extLst>
          </p:cNvPr>
          <p:cNvSpPr>
            <a:spLocks noGrp="1"/>
          </p:cNvSpPr>
          <p:nvPr>
            <p:ph type="dt" sz="half" idx="10"/>
          </p:nvPr>
        </p:nvSpPr>
        <p:spPr/>
        <p:txBody>
          <a:bodyPr/>
          <a:lstStyle/>
          <a:p>
            <a:fld id="{2F599359-44B4-4F68-B649-EFB7A2C23786}" type="datetimeFigureOut">
              <a:rPr lang="en-CA" smtClean="0"/>
              <a:t>2025-07-13</a:t>
            </a:fld>
            <a:endParaRPr lang="en-CA"/>
          </a:p>
        </p:txBody>
      </p:sp>
      <p:sp>
        <p:nvSpPr>
          <p:cNvPr id="5" name="Footer Placeholder 4">
            <a:extLst>
              <a:ext uri="{FF2B5EF4-FFF2-40B4-BE49-F238E27FC236}">
                <a16:creationId xmlns:a16="http://schemas.microsoft.com/office/drawing/2014/main" id="{4E439C59-B529-D5FA-7E35-0666B9E05DD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E796066-E752-F0F6-D327-54731458214C}"/>
              </a:ext>
            </a:extLst>
          </p:cNvPr>
          <p:cNvSpPr>
            <a:spLocks noGrp="1"/>
          </p:cNvSpPr>
          <p:nvPr>
            <p:ph type="sldNum" sz="quarter" idx="12"/>
          </p:nvPr>
        </p:nvSpPr>
        <p:spPr/>
        <p:txBody>
          <a:bodyPr/>
          <a:lstStyle/>
          <a:p>
            <a:fld id="{EE269B5F-8103-4B8A-AFA2-10E42F501E03}" type="slidenum">
              <a:rPr lang="en-CA" smtClean="0"/>
              <a:t>‹#›</a:t>
            </a:fld>
            <a:endParaRPr lang="en-CA"/>
          </a:p>
        </p:txBody>
      </p:sp>
    </p:spTree>
    <p:extLst>
      <p:ext uri="{BB962C8B-B14F-4D97-AF65-F5344CB8AC3E}">
        <p14:creationId xmlns:p14="http://schemas.microsoft.com/office/powerpoint/2010/main" val="39282006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E5D86-6D73-7E32-3959-09ABAC26FC5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089B4EA5-DB5A-EE76-61FE-7D5A6E3B5F1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EC6E70E-5785-0850-69F3-752DA0938528}"/>
              </a:ext>
            </a:extLst>
          </p:cNvPr>
          <p:cNvSpPr>
            <a:spLocks noGrp="1"/>
          </p:cNvSpPr>
          <p:nvPr>
            <p:ph type="dt" sz="half" idx="10"/>
          </p:nvPr>
        </p:nvSpPr>
        <p:spPr/>
        <p:txBody>
          <a:bodyPr/>
          <a:lstStyle/>
          <a:p>
            <a:fld id="{2F599359-44B4-4F68-B649-EFB7A2C23786}" type="datetimeFigureOut">
              <a:rPr lang="en-CA" smtClean="0"/>
              <a:t>2025-07-13</a:t>
            </a:fld>
            <a:endParaRPr lang="en-CA"/>
          </a:p>
        </p:txBody>
      </p:sp>
      <p:sp>
        <p:nvSpPr>
          <p:cNvPr id="5" name="Footer Placeholder 4">
            <a:extLst>
              <a:ext uri="{FF2B5EF4-FFF2-40B4-BE49-F238E27FC236}">
                <a16:creationId xmlns:a16="http://schemas.microsoft.com/office/drawing/2014/main" id="{E7C9FB0C-5B5B-6F4D-928D-F4FA0DA1395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DE356BE-467C-C45B-7C29-CC1344C75478}"/>
              </a:ext>
            </a:extLst>
          </p:cNvPr>
          <p:cNvSpPr>
            <a:spLocks noGrp="1"/>
          </p:cNvSpPr>
          <p:nvPr>
            <p:ph type="sldNum" sz="quarter" idx="12"/>
          </p:nvPr>
        </p:nvSpPr>
        <p:spPr/>
        <p:txBody>
          <a:bodyPr/>
          <a:lstStyle/>
          <a:p>
            <a:fld id="{EE269B5F-8103-4B8A-AFA2-10E42F501E03}" type="slidenum">
              <a:rPr lang="en-CA" smtClean="0"/>
              <a:t>‹#›</a:t>
            </a:fld>
            <a:endParaRPr lang="en-CA"/>
          </a:p>
        </p:txBody>
      </p:sp>
    </p:spTree>
    <p:extLst>
      <p:ext uri="{BB962C8B-B14F-4D97-AF65-F5344CB8AC3E}">
        <p14:creationId xmlns:p14="http://schemas.microsoft.com/office/powerpoint/2010/main" val="23215495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7C03E-821E-D4C4-D817-A53CE61D1A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315A6B90-511F-9FE6-880D-2F6378B6023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B1C123-A33F-F78F-B2BD-8AD80D937078}"/>
              </a:ext>
            </a:extLst>
          </p:cNvPr>
          <p:cNvSpPr>
            <a:spLocks noGrp="1"/>
          </p:cNvSpPr>
          <p:nvPr>
            <p:ph type="dt" sz="half" idx="10"/>
          </p:nvPr>
        </p:nvSpPr>
        <p:spPr/>
        <p:txBody>
          <a:bodyPr/>
          <a:lstStyle/>
          <a:p>
            <a:fld id="{2F599359-44B4-4F68-B649-EFB7A2C23786}" type="datetimeFigureOut">
              <a:rPr lang="en-CA" smtClean="0"/>
              <a:t>2025-07-13</a:t>
            </a:fld>
            <a:endParaRPr lang="en-CA"/>
          </a:p>
        </p:txBody>
      </p:sp>
      <p:sp>
        <p:nvSpPr>
          <p:cNvPr id="5" name="Footer Placeholder 4">
            <a:extLst>
              <a:ext uri="{FF2B5EF4-FFF2-40B4-BE49-F238E27FC236}">
                <a16:creationId xmlns:a16="http://schemas.microsoft.com/office/drawing/2014/main" id="{68D8BCAC-47B4-57B9-90F6-9924D7E7A67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66A5C06-DFB8-01B2-34F2-D920D145857B}"/>
              </a:ext>
            </a:extLst>
          </p:cNvPr>
          <p:cNvSpPr>
            <a:spLocks noGrp="1"/>
          </p:cNvSpPr>
          <p:nvPr>
            <p:ph type="sldNum" sz="quarter" idx="12"/>
          </p:nvPr>
        </p:nvSpPr>
        <p:spPr/>
        <p:txBody>
          <a:bodyPr/>
          <a:lstStyle/>
          <a:p>
            <a:fld id="{EE269B5F-8103-4B8A-AFA2-10E42F501E03}" type="slidenum">
              <a:rPr lang="en-CA" smtClean="0"/>
              <a:t>‹#›</a:t>
            </a:fld>
            <a:endParaRPr lang="en-CA"/>
          </a:p>
        </p:txBody>
      </p:sp>
    </p:spTree>
    <p:extLst>
      <p:ext uri="{BB962C8B-B14F-4D97-AF65-F5344CB8AC3E}">
        <p14:creationId xmlns:p14="http://schemas.microsoft.com/office/powerpoint/2010/main" val="40634946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1D280-16B5-FD21-9392-B7BB58A6F67C}"/>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15139E4-41D0-84BE-7DD3-ED1865EB1D0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31C937F2-8897-6655-1A71-2A75167594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581E5D4C-95E8-847F-BAE0-284714C5C233}"/>
              </a:ext>
            </a:extLst>
          </p:cNvPr>
          <p:cNvSpPr>
            <a:spLocks noGrp="1"/>
          </p:cNvSpPr>
          <p:nvPr>
            <p:ph type="dt" sz="half" idx="10"/>
          </p:nvPr>
        </p:nvSpPr>
        <p:spPr/>
        <p:txBody>
          <a:bodyPr/>
          <a:lstStyle/>
          <a:p>
            <a:fld id="{2F599359-44B4-4F68-B649-EFB7A2C23786}" type="datetimeFigureOut">
              <a:rPr lang="en-CA" smtClean="0"/>
              <a:t>2025-07-13</a:t>
            </a:fld>
            <a:endParaRPr lang="en-CA"/>
          </a:p>
        </p:txBody>
      </p:sp>
      <p:sp>
        <p:nvSpPr>
          <p:cNvPr id="6" name="Footer Placeholder 5">
            <a:extLst>
              <a:ext uri="{FF2B5EF4-FFF2-40B4-BE49-F238E27FC236}">
                <a16:creationId xmlns:a16="http://schemas.microsoft.com/office/drawing/2014/main" id="{0BA4F3D3-CEB2-3CFD-824A-CF4F439F9A8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9464252-FFCB-EBFA-4C09-69EABAA38E0A}"/>
              </a:ext>
            </a:extLst>
          </p:cNvPr>
          <p:cNvSpPr>
            <a:spLocks noGrp="1"/>
          </p:cNvSpPr>
          <p:nvPr>
            <p:ph type="sldNum" sz="quarter" idx="12"/>
          </p:nvPr>
        </p:nvSpPr>
        <p:spPr/>
        <p:txBody>
          <a:bodyPr/>
          <a:lstStyle/>
          <a:p>
            <a:fld id="{EE269B5F-8103-4B8A-AFA2-10E42F501E03}" type="slidenum">
              <a:rPr lang="en-CA" smtClean="0"/>
              <a:t>‹#›</a:t>
            </a:fld>
            <a:endParaRPr lang="en-CA"/>
          </a:p>
        </p:txBody>
      </p:sp>
    </p:spTree>
    <p:extLst>
      <p:ext uri="{BB962C8B-B14F-4D97-AF65-F5344CB8AC3E}">
        <p14:creationId xmlns:p14="http://schemas.microsoft.com/office/powerpoint/2010/main" val="34034301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23802-EBFF-EEBE-97D1-6453CF460BA8}"/>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AA5DFAC-3F19-19A7-606C-88B82CC558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0630EB-7BFB-5C27-BDD0-D0C2887241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A75D3DDB-DC06-6D8E-AA14-D24630C00A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B91DD9-14C4-7B05-5FE2-A3FC46F782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C1947051-B7C6-297D-3B02-2FEC252F3094}"/>
              </a:ext>
            </a:extLst>
          </p:cNvPr>
          <p:cNvSpPr>
            <a:spLocks noGrp="1"/>
          </p:cNvSpPr>
          <p:nvPr>
            <p:ph type="dt" sz="half" idx="10"/>
          </p:nvPr>
        </p:nvSpPr>
        <p:spPr/>
        <p:txBody>
          <a:bodyPr/>
          <a:lstStyle/>
          <a:p>
            <a:fld id="{2F599359-44B4-4F68-B649-EFB7A2C23786}" type="datetimeFigureOut">
              <a:rPr lang="en-CA" smtClean="0"/>
              <a:t>2025-07-13</a:t>
            </a:fld>
            <a:endParaRPr lang="en-CA"/>
          </a:p>
        </p:txBody>
      </p:sp>
      <p:sp>
        <p:nvSpPr>
          <p:cNvPr id="8" name="Footer Placeholder 7">
            <a:extLst>
              <a:ext uri="{FF2B5EF4-FFF2-40B4-BE49-F238E27FC236}">
                <a16:creationId xmlns:a16="http://schemas.microsoft.com/office/drawing/2014/main" id="{20440026-1827-8670-6620-651C899E93C0}"/>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1E3A9D61-2273-86C0-83DD-EB846FB1990A}"/>
              </a:ext>
            </a:extLst>
          </p:cNvPr>
          <p:cNvSpPr>
            <a:spLocks noGrp="1"/>
          </p:cNvSpPr>
          <p:nvPr>
            <p:ph type="sldNum" sz="quarter" idx="12"/>
          </p:nvPr>
        </p:nvSpPr>
        <p:spPr/>
        <p:txBody>
          <a:bodyPr/>
          <a:lstStyle/>
          <a:p>
            <a:fld id="{EE269B5F-8103-4B8A-AFA2-10E42F501E03}" type="slidenum">
              <a:rPr lang="en-CA" smtClean="0"/>
              <a:t>‹#›</a:t>
            </a:fld>
            <a:endParaRPr lang="en-CA"/>
          </a:p>
        </p:txBody>
      </p:sp>
    </p:spTree>
    <p:extLst>
      <p:ext uri="{BB962C8B-B14F-4D97-AF65-F5344CB8AC3E}">
        <p14:creationId xmlns:p14="http://schemas.microsoft.com/office/powerpoint/2010/main" val="41365977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291BD-47EB-27B4-9F3E-8D69ADE75FC2}"/>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E751F6D-B412-E7EE-3AB8-F52AB91BB1A7}"/>
              </a:ext>
            </a:extLst>
          </p:cNvPr>
          <p:cNvSpPr>
            <a:spLocks noGrp="1"/>
          </p:cNvSpPr>
          <p:nvPr>
            <p:ph type="dt" sz="half" idx="10"/>
          </p:nvPr>
        </p:nvSpPr>
        <p:spPr/>
        <p:txBody>
          <a:bodyPr/>
          <a:lstStyle/>
          <a:p>
            <a:fld id="{2F599359-44B4-4F68-B649-EFB7A2C23786}" type="datetimeFigureOut">
              <a:rPr lang="en-CA" smtClean="0"/>
              <a:t>2025-07-13</a:t>
            </a:fld>
            <a:endParaRPr lang="en-CA"/>
          </a:p>
        </p:txBody>
      </p:sp>
      <p:sp>
        <p:nvSpPr>
          <p:cNvPr id="4" name="Footer Placeholder 3">
            <a:extLst>
              <a:ext uri="{FF2B5EF4-FFF2-40B4-BE49-F238E27FC236}">
                <a16:creationId xmlns:a16="http://schemas.microsoft.com/office/drawing/2014/main" id="{57E96830-3AAB-AF48-F62C-7D528C401F79}"/>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CFE42534-86DC-0C80-20B9-180CAD3062D7}"/>
              </a:ext>
            </a:extLst>
          </p:cNvPr>
          <p:cNvSpPr>
            <a:spLocks noGrp="1"/>
          </p:cNvSpPr>
          <p:nvPr>
            <p:ph type="sldNum" sz="quarter" idx="12"/>
          </p:nvPr>
        </p:nvSpPr>
        <p:spPr/>
        <p:txBody>
          <a:bodyPr/>
          <a:lstStyle/>
          <a:p>
            <a:fld id="{EE269B5F-8103-4B8A-AFA2-10E42F501E03}" type="slidenum">
              <a:rPr lang="en-CA" smtClean="0"/>
              <a:t>‹#›</a:t>
            </a:fld>
            <a:endParaRPr lang="en-CA"/>
          </a:p>
        </p:txBody>
      </p:sp>
    </p:spTree>
    <p:extLst>
      <p:ext uri="{BB962C8B-B14F-4D97-AF65-F5344CB8AC3E}">
        <p14:creationId xmlns:p14="http://schemas.microsoft.com/office/powerpoint/2010/main" val="4647522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9835E4-FE77-B55F-29C8-27AC2192444F}"/>
              </a:ext>
            </a:extLst>
          </p:cNvPr>
          <p:cNvSpPr>
            <a:spLocks noGrp="1"/>
          </p:cNvSpPr>
          <p:nvPr>
            <p:ph type="dt" sz="half" idx="10"/>
          </p:nvPr>
        </p:nvSpPr>
        <p:spPr/>
        <p:txBody>
          <a:bodyPr/>
          <a:lstStyle/>
          <a:p>
            <a:fld id="{2F599359-44B4-4F68-B649-EFB7A2C23786}" type="datetimeFigureOut">
              <a:rPr lang="en-CA" smtClean="0"/>
              <a:t>2025-07-13</a:t>
            </a:fld>
            <a:endParaRPr lang="en-CA"/>
          </a:p>
        </p:txBody>
      </p:sp>
      <p:sp>
        <p:nvSpPr>
          <p:cNvPr id="3" name="Footer Placeholder 2">
            <a:extLst>
              <a:ext uri="{FF2B5EF4-FFF2-40B4-BE49-F238E27FC236}">
                <a16:creationId xmlns:a16="http://schemas.microsoft.com/office/drawing/2014/main" id="{5E7F0EA7-6614-FFF1-A829-FE253F5E4F68}"/>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2F0BABF0-0F42-B27A-4670-AAE30D68E24C}"/>
              </a:ext>
            </a:extLst>
          </p:cNvPr>
          <p:cNvSpPr>
            <a:spLocks noGrp="1"/>
          </p:cNvSpPr>
          <p:nvPr>
            <p:ph type="sldNum" sz="quarter" idx="12"/>
          </p:nvPr>
        </p:nvSpPr>
        <p:spPr/>
        <p:txBody>
          <a:bodyPr/>
          <a:lstStyle/>
          <a:p>
            <a:fld id="{EE269B5F-8103-4B8A-AFA2-10E42F501E03}" type="slidenum">
              <a:rPr lang="en-CA" smtClean="0"/>
              <a:t>‹#›</a:t>
            </a:fld>
            <a:endParaRPr lang="en-CA"/>
          </a:p>
        </p:txBody>
      </p:sp>
    </p:spTree>
    <p:extLst>
      <p:ext uri="{BB962C8B-B14F-4D97-AF65-F5344CB8AC3E}">
        <p14:creationId xmlns:p14="http://schemas.microsoft.com/office/powerpoint/2010/main" val="16579033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61B47-3065-42A9-33AE-FCBF0A1030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4D7F6747-BC77-2312-0355-F4BBE46405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74F26ED6-D525-0666-9FB1-D082032BB7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5DEFE0-6885-B682-5195-FF33AEDF254F}"/>
              </a:ext>
            </a:extLst>
          </p:cNvPr>
          <p:cNvSpPr>
            <a:spLocks noGrp="1"/>
          </p:cNvSpPr>
          <p:nvPr>
            <p:ph type="dt" sz="half" idx="10"/>
          </p:nvPr>
        </p:nvSpPr>
        <p:spPr/>
        <p:txBody>
          <a:bodyPr/>
          <a:lstStyle/>
          <a:p>
            <a:fld id="{2F599359-44B4-4F68-B649-EFB7A2C23786}" type="datetimeFigureOut">
              <a:rPr lang="en-CA" smtClean="0"/>
              <a:t>2025-07-13</a:t>
            </a:fld>
            <a:endParaRPr lang="en-CA"/>
          </a:p>
        </p:txBody>
      </p:sp>
      <p:sp>
        <p:nvSpPr>
          <p:cNvPr id="6" name="Footer Placeholder 5">
            <a:extLst>
              <a:ext uri="{FF2B5EF4-FFF2-40B4-BE49-F238E27FC236}">
                <a16:creationId xmlns:a16="http://schemas.microsoft.com/office/drawing/2014/main" id="{92519E80-6852-2047-8C27-C3F6357CC915}"/>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789BB2B-A4AA-BBF5-A374-2342F73A6DCB}"/>
              </a:ext>
            </a:extLst>
          </p:cNvPr>
          <p:cNvSpPr>
            <a:spLocks noGrp="1"/>
          </p:cNvSpPr>
          <p:nvPr>
            <p:ph type="sldNum" sz="quarter" idx="12"/>
          </p:nvPr>
        </p:nvSpPr>
        <p:spPr/>
        <p:txBody>
          <a:bodyPr/>
          <a:lstStyle/>
          <a:p>
            <a:fld id="{EE269B5F-8103-4B8A-AFA2-10E42F501E03}" type="slidenum">
              <a:rPr lang="en-CA" smtClean="0"/>
              <a:t>‹#›</a:t>
            </a:fld>
            <a:endParaRPr lang="en-CA"/>
          </a:p>
        </p:txBody>
      </p:sp>
    </p:spTree>
    <p:extLst>
      <p:ext uri="{BB962C8B-B14F-4D97-AF65-F5344CB8AC3E}">
        <p14:creationId xmlns:p14="http://schemas.microsoft.com/office/powerpoint/2010/main" val="14411903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5AD6D-D7E4-A0AA-D4EB-C574D329BC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F98426C8-90BD-BE84-A97A-FB2BB80A7E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1F044BB0-E078-3FFB-1881-E938F7B7A0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9A0591-7805-9059-1523-6A0A12833300}"/>
              </a:ext>
            </a:extLst>
          </p:cNvPr>
          <p:cNvSpPr>
            <a:spLocks noGrp="1"/>
          </p:cNvSpPr>
          <p:nvPr>
            <p:ph type="dt" sz="half" idx="10"/>
          </p:nvPr>
        </p:nvSpPr>
        <p:spPr/>
        <p:txBody>
          <a:bodyPr/>
          <a:lstStyle/>
          <a:p>
            <a:fld id="{2F599359-44B4-4F68-B649-EFB7A2C23786}" type="datetimeFigureOut">
              <a:rPr lang="en-CA" smtClean="0"/>
              <a:t>2025-07-13</a:t>
            </a:fld>
            <a:endParaRPr lang="en-CA"/>
          </a:p>
        </p:txBody>
      </p:sp>
      <p:sp>
        <p:nvSpPr>
          <p:cNvPr id="6" name="Footer Placeholder 5">
            <a:extLst>
              <a:ext uri="{FF2B5EF4-FFF2-40B4-BE49-F238E27FC236}">
                <a16:creationId xmlns:a16="http://schemas.microsoft.com/office/drawing/2014/main" id="{37D076B7-5FCA-6DF2-54FA-3FD367E69A39}"/>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319224C7-6AED-6251-0273-FB1523F3EE77}"/>
              </a:ext>
            </a:extLst>
          </p:cNvPr>
          <p:cNvSpPr>
            <a:spLocks noGrp="1"/>
          </p:cNvSpPr>
          <p:nvPr>
            <p:ph type="sldNum" sz="quarter" idx="12"/>
          </p:nvPr>
        </p:nvSpPr>
        <p:spPr/>
        <p:txBody>
          <a:bodyPr/>
          <a:lstStyle/>
          <a:p>
            <a:fld id="{EE269B5F-8103-4B8A-AFA2-10E42F501E03}" type="slidenum">
              <a:rPr lang="en-CA" smtClean="0"/>
              <a:t>‹#›</a:t>
            </a:fld>
            <a:endParaRPr lang="en-CA"/>
          </a:p>
        </p:txBody>
      </p:sp>
    </p:spTree>
    <p:extLst>
      <p:ext uri="{BB962C8B-B14F-4D97-AF65-F5344CB8AC3E}">
        <p14:creationId xmlns:p14="http://schemas.microsoft.com/office/powerpoint/2010/main" val="39972996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C52729-FFC2-A595-02AD-32191C9872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63FDD90-C093-887F-0345-CFC94B42C5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CCDE4DD-8516-84ED-AB59-3AE099353F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F599359-44B4-4F68-B649-EFB7A2C23786}" type="datetimeFigureOut">
              <a:rPr lang="en-CA" smtClean="0"/>
              <a:t>2025-07-13</a:t>
            </a:fld>
            <a:endParaRPr lang="en-CA"/>
          </a:p>
        </p:txBody>
      </p:sp>
      <p:sp>
        <p:nvSpPr>
          <p:cNvPr id="5" name="Footer Placeholder 4">
            <a:extLst>
              <a:ext uri="{FF2B5EF4-FFF2-40B4-BE49-F238E27FC236}">
                <a16:creationId xmlns:a16="http://schemas.microsoft.com/office/drawing/2014/main" id="{F8D8A3DA-3D8A-F890-4349-5D922C522A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F8C5E888-FDDE-53AC-4C1F-7B50CE5FED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E269B5F-8103-4B8A-AFA2-10E42F501E03}" type="slidenum">
              <a:rPr lang="en-CA" smtClean="0"/>
              <a:t>‹#›</a:t>
            </a:fld>
            <a:endParaRPr lang="en-CA"/>
          </a:p>
        </p:txBody>
      </p:sp>
    </p:spTree>
    <p:extLst>
      <p:ext uri="{BB962C8B-B14F-4D97-AF65-F5344CB8AC3E}">
        <p14:creationId xmlns:p14="http://schemas.microsoft.com/office/powerpoint/2010/main" val="3763123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828D28-8E09-41CC-8229-3070B5467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People Discussing">
            <a:extLst>
              <a:ext uri="{FF2B5EF4-FFF2-40B4-BE49-F238E27FC236}">
                <a16:creationId xmlns:a16="http://schemas.microsoft.com/office/drawing/2014/main" id="{419876B7-3D19-08EB-78F4-E831B744B08B}"/>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a:fillRect/>
          </a:stretch>
        </p:blipFill>
        <p:spPr>
          <a:xfrm>
            <a:off x="20" y="-22"/>
            <a:ext cx="12191977" cy="6858022"/>
          </a:xfrm>
          <a:prstGeom prst="rect">
            <a:avLst/>
          </a:prstGeom>
        </p:spPr>
      </p:pic>
      <p:sp>
        <p:nvSpPr>
          <p:cNvPr id="11" name="Rectangle 10">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1130A4-1EB0-B1BF-6EB0-2D281418F803}"/>
              </a:ext>
            </a:extLst>
          </p:cNvPr>
          <p:cNvSpPr>
            <a:spLocks noGrp="1"/>
          </p:cNvSpPr>
          <p:nvPr>
            <p:ph type="ctrTitle"/>
          </p:nvPr>
        </p:nvSpPr>
        <p:spPr>
          <a:xfrm>
            <a:off x="643466" y="643467"/>
            <a:ext cx="5452529" cy="3569242"/>
          </a:xfrm>
        </p:spPr>
        <p:txBody>
          <a:bodyPr anchor="t">
            <a:normAutofit/>
          </a:bodyPr>
          <a:lstStyle/>
          <a:p>
            <a:r>
              <a:rPr lang="en-US" sz="3600" b="1" dirty="0">
                <a:solidFill>
                  <a:srgbClr val="FFFFFF"/>
                </a:solidFill>
              </a:rPr>
              <a:t>Analyzing of</a:t>
            </a:r>
            <a:br>
              <a:rPr lang="en-US" sz="3600" b="1" dirty="0">
                <a:solidFill>
                  <a:srgbClr val="FFFFFF"/>
                </a:solidFill>
              </a:rPr>
            </a:br>
            <a:r>
              <a:rPr lang="en-US" sz="3600" b="1" dirty="0">
                <a:solidFill>
                  <a:srgbClr val="FFFFFF"/>
                </a:solidFill>
              </a:rPr>
              <a:t>future technological trends by using the latest Stack Overflow Developer Survey dataset</a:t>
            </a:r>
            <a:br>
              <a:rPr lang="en-US" sz="3600" b="1" dirty="0">
                <a:solidFill>
                  <a:srgbClr val="FFFFFF"/>
                </a:solidFill>
              </a:rPr>
            </a:br>
            <a:endParaRPr lang="en-CA" sz="3600" b="1" dirty="0">
              <a:solidFill>
                <a:srgbClr val="FFFFFF"/>
              </a:solidFill>
            </a:endParaRPr>
          </a:p>
        </p:txBody>
      </p:sp>
      <p:sp>
        <p:nvSpPr>
          <p:cNvPr id="3" name="Subtitle 2">
            <a:extLst>
              <a:ext uri="{FF2B5EF4-FFF2-40B4-BE49-F238E27FC236}">
                <a16:creationId xmlns:a16="http://schemas.microsoft.com/office/drawing/2014/main" id="{C44F900C-F581-1293-D310-FB8A3D3E2960}"/>
              </a:ext>
            </a:extLst>
          </p:cNvPr>
          <p:cNvSpPr>
            <a:spLocks noGrp="1"/>
          </p:cNvSpPr>
          <p:nvPr>
            <p:ph type="subTitle" idx="1"/>
          </p:nvPr>
        </p:nvSpPr>
        <p:spPr>
          <a:xfrm>
            <a:off x="643466" y="4551037"/>
            <a:ext cx="5449479" cy="1578054"/>
          </a:xfrm>
        </p:spPr>
        <p:txBody>
          <a:bodyPr anchor="b">
            <a:normAutofit/>
          </a:bodyPr>
          <a:lstStyle/>
          <a:p>
            <a:pPr algn="l"/>
            <a:r>
              <a:rPr lang="en-US" sz="2000" b="1" dirty="0">
                <a:solidFill>
                  <a:srgbClr val="FFFFFF"/>
                </a:solidFill>
              </a:rPr>
              <a:t>Prepared by</a:t>
            </a:r>
            <a:r>
              <a:rPr lang="en-US" sz="2000" dirty="0">
                <a:solidFill>
                  <a:srgbClr val="FFFFFF"/>
                </a:solidFill>
              </a:rPr>
              <a:t>:</a:t>
            </a:r>
          </a:p>
          <a:p>
            <a:pPr algn="l"/>
            <a:r>
              <a:rPr lang="en-US" sz="2000" dirty="0">
                <a:solidFill>
                  <a:srgbClr val="FFFFFF"/>
                </a:solidFill>
              </a:rPr>
              <a:t>Fabrice Kouekam Mbouendeu</a:t>
            </a:r>
          </a:p>
          <a:p>
            <a:pPr algn="l"/>
            <a:endParaRPr lang="en-US" sz="2000" dirty="0">
              <a:solidFill>
                <a:srgbClr val="FFFFFF"/>
              </a:solidFill>
            </a:endParaRPr>
          </a:p>
          <a:p>
            <a:pPr algn="l"/>
            <a:r>
              <a:rPr lang="en-US" sz="2000" b="1" dirty="0">
                <a:solidFill>
                  <a:srgbClr val="FFFFFF"/>
                </a:solidFill>
              </a:rPr>
              <a:t>July12, 2025</a:t>
            </a:r>
            <a:endParaRPr lang="en-CA" sz="2000" b="1" dirty="0">
              <a:solidFill>
                <a:srgbClr val="FFFFFF"/>
              </a:solidFill>
            </a:endParaRPr>
          </a:p>
        </p:txBody>
      </p:sp>
      <p:sp>
        <p:nvSpPr>
          <p:cNvPr id="13" name="Rectangle 12">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59333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5DAA9977-1556-D870-AEAD-442FB5618027}"/>
              </a:ext>
            </a:extLst>
          </p:cNvPr>
          <p:cNvPicPr>
            <a:picLocks noGrp="1" noChangeAspect="1"/>
          </p:cNvPicPr>
          <p:nvPr>
            <p:ph idx="1"/>
          </p:nvPr>
        </p:nvPicPr>
        <p:blipFill>
          <a:blip r:embed="rId2"/>
          <a:srcRect l="8422" r="11025"/>
          <a:stretch>
            <a:fillRect/>
          </a:stretch>
        </p:blipFill>
        <p:spPr>
          <a:xfrm>
            <a:off x="198741" y="1219200"/>
            <a:ext cx="5803323" cy="5081605"/>
          </a:xfrm>
          <a:prstGeom prst="rect">
            <a:avLst/>
          </a:prstGeom>
        </p:spPr>
      </p:pic>
      <p:pic>
        <p:nvPicPr>
          <p:cNvPr id="7" name="Picture 6">
            <a:extLst>
              <a:ext uri="{FF2B5EF4-FFF2-40B4-BE49-F238E27FC236}">
                <a16:creationId xmlns:a16="http://schemas.microsoft.com/office/drawing/2014/main" id="{881D6F63-218B-8AE3-B286-BD362DC88B89}"/>
              </a:ext>
            </a:extLst>
          </p:cNvPr>
          <p:cNvPicPr>
            <a:picLocks noChangeAspect="1"/>
          </p:cNvPicPr>
          <p:nvPr/>
        </p:nvPicPr>
        <p:blipFill>
          <a:blip r:embed="rId3"/>
          <a:srcRect l="3586" r="8777" b="2"/>
          <a:stretch>
            <a:fillRect/>
          </a:stretch>
        </p:blipFill>
        <p:spPr>
          <a:xfrm>
            <a:off x="6189934" y="1219200"/>
            <a:ext cx="5803323" cy="5081605"/>
          </a:xfrm>
          <a:prstGeom prst="rect">
            <a:avLst/>
          </a:prstGeom>
        </p:spPr>
      </p:pic>
    </p:spTree>
    <p:extLst>
      <p:ext uri="{BB962C8B-B14F-4D97-AF65-F5344CB8AC3E}">
        <p14:creationId xmlns:p14="http://schemas.microsoft.com/office/powerpoint/2010/main" val="29892997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9F49E-99BE-44C8-859D-ED3D8FB8DC58}"/>
              </a:ext>
            </a:extLst>
          </p:cNvPr>
          <p:cNvSpPr>
            <a:spLocks noGrp="1"/>
          </p:cNvSpPr>
          <p:nvPr>
            <p:ph type="title"/>
          </p:nvPr>
        </p:nvSpPr>
        <p:spPr/>
        <p:txBody>
          <a:bodyPr/>
          <a:lstStyle/>
          <a:p>
            <a:r>
              <a:rPr lang="en-CA" dirty="0"/>
              <a:t>Dashboards</a:t>
            </a:r>
          </a:p>
        </p:txBody>
      </p:sp>
      <p:pic>
        <p:nvPicPr>
          <p:cNvPr id="5" name="Content Placeholder 4">
            <a:extLst>
              <a:ext uri="{FF2B5EF4-FFF2-40B4-BE49-F238E27FC236}">
                <a16:creationId xmlns:a16="http://schemas.microsoft.com/office/drawing/2014/main" id="{D61B68E4-41FB-1C0D-2F27-4FF6DFEF5215}"/>
              </a:ext>
            </a:extLst>
          </p:cNvPr>
          <p:cNvPicPr>
            <a:picLocks noGrp="1" noChangeAspect="1"/>
          </p:cNvPicPr>
          <p:nvPr>
            <p:ph idx="1"/>
          </p:nvPr>
        </p:nvPicPr>
        <p:blipFill>
          <a:blip r:embed="rId2"/>
          <a:stretch>
            <a:fillRect/>
          </a:stretch>
        </p:blipFill>
        <p:spPr>
          <a:xfrm>
            <a:off x="934720" y="1825625"/>
            <a:ext cx="10048240" cy="4351338"/>
          </a:xfrm>
        </p:spPr>
      </p:pic>
    </p:spTree>
    <p:extLst>
      <p:ext uri="{BB962C8B-B14F-4D97-AF65-F5344CB8AC3E}">
        <p14:creationId xmlns:p14="http://schemas.microsoft.com/office/powerpoint/2010/main" val="25407889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290A3B4-5097-2A5E-EDE7-881D9A709F02}"/>
              </a:ext>
            </a:extLst>
          </p:cNvPr>
          <p:cNvPicPr>
            <a:picLocks noGrp="1" noChangeAspect="1"/>
          </p:cNvPicPr>
          <p:nvPr>
            <p:ph idx="1"/>
          </p:nvPr>
        </p:nvPicPr>
        <p:blipFill>
          <a:blip r:embed="rId2"/>
          <a:stretch>
            <a:fillRect/>
          </a:stretch>
        </p:blipFill>
        <p:spPr>
          <a:xfrm>
            <a:off x="1427584" y="1017642"/>
            <a:ext cx="9815804" cy="5159321"/>
          </a:xfrm>
        </p:spPr>
      </p:pic>
    </p:spTree>
    <p:extLst>
      <p:ext uri="{BB962C8B-B14F-4D97-AF65-F5344CB8AC3E}">
        <p14:creationId xmlns:p14="http://schemas.microsoft.com/office/powerpoint/2010/main" val="16351139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8B1E7E5-1454-2821-F899-861EB8F8D157}"/>
              </a:ext>
            </a:extLst>
          </p:cNvPr>
          <p:cNvPicPr>
            <a:picLocks noGrp="1" noChangeAspect="1"/>
          </p:cNvPicPr>
          <p:nvPr>
            <p:ph idx="1"/>
          </p:nvPr>
        </p:nvPicPr>
        <p:blipFill>
          <a:blip r:embed="rId2"/>
          <a:stretch>
            <a:fillRect/>
          </a:stretch>
        </p:blipFill>
        <p:spPr>
          <a:xfrm>
            <a:off x="328827" y="699796"/>
            <a:ext cx="11119834" cy="5477167"/>
          </a:xfrm>
        </p:spPr>
      </p:pic>
    </p:spTree>
    <p:extLst>
      <p:ext uri="{BB962C8B-B14F-4D97-AF65-F5344CB8AC3E}">
        <p14:creationId xmlns:p14="http://schemas.microsoft.com/office/powerpoint/2010/main" val="12579445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86A07-5A44-8E05-F0FC-37B7D1D5D082}"/>
              </a:ext>
            </a:extLst>
          </p:cNvPr>
          <p:cNvSpPr>
            <a:spLocks noGrp="1"/>
          </p:cNvSpPr>
          <p:nvPr>
            <p:ph type="title"/>
          </p:nvPr>
        </p:nvSpPr>
        <p:spPr/>
        <p:txBody>
          <a:bodyPr/>
          <a:lstStyle/>
          <a:p>
            <a:r>
              <a:rPr lang="en-CA" dirty="0"/>
              <a:t>Insights from Dashboard</a:t>
            </a:r>
          </a:p>
        </p:txBody>
      </p:sp>
      <p:sp>
        <p:nvSpPr>
          <p:cNvPr id="3" name="Content Placeholder 2">
            <a:extLst>
              <a:ext uri="{FF2B5EF4-FFF2-40B4-BE49-F238E27FC236}">
                <a16:creationId xmlns:a16="http://schemas.microsoft.com/office/drawing/2014/main" id="{B7063F79-0A3D-98DA-AABF-8785BA717247}"/>
              </a:ext>
            </a:extLst>
          </p:cNvPr>
          <p:cNvSpPr>
            <a:spLocks noGrp="1"/>
          </p:cNvSpPr>
          <p:nvPr>
            <p:ph idx="1"/>
          </p:nvPr>
        </p:nvSpPr>
        <p:spPr/>
        <p:txBody>
          <a:bodyPr/>
          <a:lstStyle/>
          <a:p>
            <a:r>
              <a:rPr lang="en-US" dirty="0"/>
              <a:t>Developers are embracing </a:t>
            </a:r>
            <a:r>
              <a:rPr lang="en-US" b="1" dirty="0"/>
              <a:t>AI as a productivity tool but</a:t>
            </a:r>
            <a:r>
              <a:rPr lang="en-US" dirty="0"/>
              <a:t> need better trust and integration into existing workflows.</a:t>
            </a:r>
          </a:p>
          <a:p>
            <a:r>
              <a:rPr lang="en-US" dirty="0"/>
              <a:t>There's a clear shift toward </a:t>
            </a:r>
            <a:r>
              <a:rPr lang="en-US" b="1" dirty="0"/>
              <a:t>modern, flexible stacks</a:t>
            </a:r>
            <a:r>
              <a:rPr lang="en-US" dirty="0"/>
              <a:t> (e.g., Rust, PostgreSQL, cloud-native environments).</a:t>
            </a:r>
          </a:p>
          <a:p>
            <a:r>
              <a:rPr lang="en-US" b="1" dirty="0"/>
              <a:t>Developer experience is critical</a:t>
            </a:r>
            <a:r>
              <a:rPr lang="en-US" dirty="0"/>
              <a:t>—tools that reduce friction (technical debt, documentation gaps, tool fragmentation) will thrive.</a:t>
            </a:r>
          </a:p>
          <a:p>
            <a:r>
              <a:rPr lang="en-US" dirty="0"/>
              <a:t>The industry is becoming </a:t>
            </a:r>
            <a:r>
              <a:rPr lang="en-US" b="1" dirty="0"/>
              <a:t>more global, diverse, and experience-rich</a:t>
            </a:r>
            <a:r>
              <a:rPr lang="en-US" dirty="0"/>
              <a:t>, requiring platforms that cater to a broad range of skill levels and cultural expectations.</a:t>
            </a:r>
          </a:p>
        </p:txBody>
      </p:sp>
    </p:spTree>
    <p:extLst>
      <p:ext uri="{BB962C8B-B14F-4D97-AF65-F5344CB8AC3E}">
        <p14:creationId xmlns:p14="http://schemas.microsoft.com/office/powerpoint/2010/main" val="31534823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C99A8-3C84-688E-7327-95D3100B7CC9}"/>
              </a:ext>
            </a:extLst>
          </p:cNvPr>
          <p:cNvSpPr>
            <a:spLocks noGrp="1"/>
          </p:cNvSpPr>
          <p:nvPr>
            <p:ph type="title"/>
          </p:nvPr>
        </p:nvSpPr>
        <p:spPr/>
        <p:txBody>
          <a:bodyPr/>
          <a:lstStyle/>
          <a:p>
            <a:r>
              <a:rPr lang="en-CA" dirty="0"/>
              <a:t>Findings and Implications</a:t>
            </a:r>
          </a:p>
        </p:txBody>
      </p:sp>
      <p:sp>
        <p:nvSpPr>
          <p:cNvPr id="3" name="Content Placeholder 2">
            <a:extLst>
              <a:ext uri="{FF2B5EF4-FFF2-40B4-BE49-F238E27FC236}">
                <a16:creationId xmlns:a16="http://schemas.microsoft.com/office/drawing/2014/main" id="{D12B0031-5B83-F390-E850-EC3E4EE87EA0}"/>
              </a:ext>
            </a:extLst>
          </p:cNvPr>
          <p:cNvSpPr>
            <a:spLocks noGrp="1"/>
          </p:cNvSpPr>
          <p:nvPr>
            <p:ph idx="1"/>
          </p:nvPr>
        </p:nvSpPr>
        <p:spPr/>
        <p:txBody>
          <a:bodyPr/>
          <a:lstStyle/>
          <a:p>
            <a:r>
              <a:rPr lang="en-US" dirty="0"/>
              <a:t>The Stack Overflow Developer Survey highlights a global developer community that is </a:t>
            </a:r>
            <a:r>
              <a:rPr lang="en-US" b="1" dirty="0"/>
              <a:t>evolving quickly</a:t>
            </a:r>
            <a:r>
              <a:rPr lang="en-US" dirty="0"/>
              <a:t>, </a:t>
            </a:r>
            <a:r>
              <a:rPr lang="en-US" b="1" dirty="0"/>
              <a:t>embracing AI cautiously</a:t>
            </a:r>
            <a:r>
              <a:rPr lang="en-US" dirty="0"/>
              <a:t>, and </a:t>
            </a:r>
            <a:r>
              <a:rPr lang="en-US" b="1" dirty="0"/>
              <a:t>demanding better tools and support</a:t>
            </a:r>
            <a:r>
              <a:rPr lang="en-US" dirty="0"/>
              <a:t>. Organizations that respond by building </a:t>
            </a:r>
            <a:r>
              <a:rPr lang="en-US" b="1" dirty="0"/>
              <a:t>trustworthy AI solutions</a:t>
            </a:r>
            <a:r>
              <a:rPr lang="en-US" dirty="0"/>
              <a:t>, </a:t>
            </a:r>
            <a:r>
              <a:rPr lang="en-US" b="1" dirty="0"/>
              <a:t>streamlining developer experience</a:t>
            </a:r>
            <a:r>
              <a:rPr lang="en-US" dirty="0"/>
              <a:t>, and </a:t>
            </a:r>
            <a:r>
              <a:rPr lang="en-US" b="1" dirty="0"/>
              <a:t>adapting to remote and hybrid workforces</a:t>
            </a:r>
            <a:r>
              <a:rPr lang="en-US" dirty="0"/>
              <a:t> will be best positioned to attract and retain top talent—and to lead the next era of software innovation.</a:t>
            </a:r>
            <a:endParaRPr lang="en-CA" dirty="0"/>
          </a:p>
        </p:txBody>
      </p:sp>
    </p:spTree>
    <p:extLst>
      <p:ext uri="{BB962C8B-B14F-4D97-AF65-F5344CB8AC3E}">
        <p14:creationId xmlns:p14="http://schemas.microsoft.com/office/powerpoint/2010/main" val="28673624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2142A-53B8-AA01-D70C-68F7E964961D}"/>
              </a:ext>
            </a:extLst>
          </p:cNvPr>
          <p:cNvSpPr>
            <a:spLocks noGrp="1"/>
          </p:cNvSpPr>
          <p:nvPr>
            <p:ph type="title"/>
          </p:nvPr>
        </p:nvSpPr>
        <p:spPr>
          <a:xfrm>
            <a:off x="838200" y="365125"/>
            <a:ext cx="10515600" cy="819863"/>
          </a:xfrm>
        </p:spPr>
        <p:txBody>
          <a:bodyPr/>
          <a:lstStyle/>
          <a:p>
            <a:r>
              <a:rPr lang="en-CA" dirty="0"/>
              <a:t>Conclusion</a:t>
            </a:r>
          </a:p>
        </p:txBody>
      </p:sp>
      <p:sp>
        <p:nvSpPr>
          <p:cNvPr id="3" name="Content Placeholder 2">
            <a:extLst>
              <a:ext uri="{FF2B5EF4-FFF2-40B4-BE49-F238E27FC236}">
                <a16:creationId xmlns:a16="http://schemas.microsoft.com/office/drawing/2014/main" id="{D7BDBA73-076D-6556-049A-B9D924CCC203}"/>
              </a:ext>
            </a:extLst>
          </p:cNvPr>
          <p:cNvSpPr>
            <a:spLocks noGrp="1"/>
          </p:cNvSpPr>
          <p:nvPr>
            <p:ph idx="1"/>
          </p:nvPr>
        </p:nvSpPr>
        <p:spPr>
          <a:xfrm>
            <a:off x="838200" y="1408922"/>
            <a:ext cx="10515600" cy="4768041"/>
          </a:xfrm>
        </p:spPr>
        <p:txBody>
          <a:bodyPr>
            <a:normAutofit fontScale="77500" lnSpcReduction="20000"/>
          </a:bodyPr>
          <a:lstStyle/>
          <a:p>
            <a:pPr marL="0" indent="0">
              <a:buNone/>
            </a:pPr>
            <a:r>
              <a:rPr lang="en-US" dirty="0"/>
              <a:t>To conclude, </a:t>
            </a:r>
          </a:p>
          <a:p>
            <a:pPr marL="0" indent="0">
              <a:buNone/>
            </a:pPr>
            <a:endParaRPr lang="en-US" dirty="0"/>
          </a:p>
          <a:p>
            <a:pPr>
              <a:buFontTx/>
              <a:buChar char="-"/>
            </a:pPr>
            <a:r>
              <a:rPr lang="en-US" dirty="0"/>
              <a:t>AI tools are widely adopted, but many developers still lack full trust in their accuracy.</a:t>
            </a:r>
          </a:p>
          <a:p>
            <a:pPr>
              <a:buFontTx/>
              <a:buChar char="-"/>
            </a:pPr>
            <a:r>
              <a:rPr lang="en-US" dirty="0"/>
              <a:t>Modern technologies like Rust, Go, and PostgreSQL are increasingly preferred for their flexibility and performance.</a:t>
            </a:r>
          </a:p>
          <a:p>
            <a:pPr>
              <a:buFontTx/>
              <a:buChar char="-"/>
            </a:pPr>
            <a:r>
              <a:rPr lang="en-US" dirty="0"/>
              <a:t>Developer productivity and automation tools are seen as essential to streamline workflows and reduce technical debt.</a:t>
            </a:r>
          </a:p>
          <a:p>
            <a:pPr>
              <a:buFontTx/>
              <a:buChar char="-"/>
            </a:pPr>
            <a:r>
              <a:rPr lang="en-US" dirty="0"/>
              <a:t>Hybrid and remote work models have become the standard in the software industry.</a:t>
            </a:r>
          </a:p>
          <a:p>
            <a:pPr>
              <a:buFontTx/>
              <a:buChar char="-"/>
            </a:pPr>
            <a:r>
              <a:rPr lang="en-US" dirty="0"/>
              <a:t>The developer workforce is becoming more experienced, with a growing number of mid- and senior-level professionals.</a:t>
            </a:r>
          </a:p>
          <a:p>
            <a:pPr>
              <a:buFontTx/>
              <a:buChar char="-"/>
            </a:pPr>
            <a:r>
              <a:rPr lang="en-US" dirty="0"/>
              <a:t>Most developers prefer self-directed learning through online resources and community platforms.</a:t>
            </a:r>
          </a:p>
          <a:p>
            <a:pPr>
              <a:buFontTx/>
              <a:buChar char="-"/>
            </a:pPr>
            <a:r>
              <a:rPr lang="en-US" dirty="0"/>
              <a:t>The global developer community is becoming more diverse, with regional differences in tool preferences and AI adoption.</a:t>
            </a:r>
            <a:endParaRPr lang="en-CA" dirty="0"/>
          </a:p>
        </p:txBody>
      </p:sp>
    </p:spTree>
    <p:extLst>
      <p:ext uri="{BB962C8B-B14F-4D97-AF65-F5344CB8AC3E}">
        <p14:creationId xmlns:p14="http://schemas.microsoft.com/office/powerpoint/2010/main" val="8121312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A4C184-51C7-42C0-6C81-5EFB55104531}"/>
              </a:ext>
            </a:extLst>
          </p:cNvPr>
          <p:cNvSpPr>
            <a:spLocks noGrp="1"/>
          </p:cNvSpPr>
          <p:nvPr>
            <p:ph type="title"/>
          </p:nvPr>
        </p:nvSpPr>
        <p:spPr>
          <a:xfrm>
            <a:off x="6924236" y="3181740"/>
            <a:ext cx="4805996" cy="886407"/>
          </a:xfrm>
        </p:spPr>
        <p:txBody>
          <a:bodyPr vert="horz" lIns="91440" tIns="45720" rIns="91440" bIns="45720" rtlCol="0" anchor="t">
            <a:normAutofit/>
          </a:bodyPr>
          <a:lstStyle/>
          <a:p>
            <a:pPr algn="ctr"/>
            <a:r>
              <a:rPr lang="en-US" sz="4000" kern="1200">
                <a:solidFill>
                  <a:schemeClr val="tx2"/>
                </a:solidFill>
                <a:latin typeface="+mj-lt"/>
                <a:ea typeface="+mj-ea"/>
                <a:cs typeface="+mj-cs"/>
              </a:rPr>
              <a:t>Thank-you</a:t>
            </a:r>
          </a:p>
        </p:txBody>
      </p:sp>
      <p:pic>
        <p:nvPicPr>
          <p:cNvPr id="6" name="Graphic 5" descr="Handshake">
            <a:extLst>
              <a:ext uri="{FF2B5EF4-FFF2-40B4-BE49-F238E27FC236}">
                <a16:creationId xmlns:a16="http://schemas.microsoft.com/office/drawing/2014/main" id="{C364E131-A108-2307-828C-68FD903C27E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3" name="Group 12">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4" name="Freeform: Shape 13">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746582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500"/>
                                  </p:stCondLst>
                                  <p:iterate>
                                    <p:tmPct val="10000"/>
                                  </p:iterate>
                                  <p:childTnLst>
                                    <p:set>
                                      <p:cBhvr>
                                        <p:cTn id="9" dur="1" fill="hold">
                                          <p:stCondLst>
                                            <p:cond delay="0"/>
                                          </p:stCondLst>
                                        </p:cTn>
                                        <p:tgtEl>
                                          <p:spTgt spid="6"/>
                                        </p:tgtEl>
                                        <p:attrNameLst>
                                          <p:attrName>style.visibility</p:attrName>
                                        </p:attrNameLst>
                                      </p:cBhvr>
                                      <p:to>
                                        <p:strVal val="visible"/>
                                      </p:to>
                                    </p:set>
                                    <p:animEffect transition="in" filter="fade">
                                      <p:cBhvr>
                                        <p:cTn id="10"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DAAD46-227A-0134-55FD-D026DC29A381}"/>
              </a:ext>
            </a:extLst>
          </p:cNvPr>
          <p:cNvSpPr>
            <a:spLocks noGrp="1"/>
          </p:cNvSpPr>
          <p:nvPr>
            <p:ph type="title"/>
          </p:nvPr>
        </p:nvSpPr>
        <p:spPr>
          <a:xfrm>
            <a:off x="761803" y="350196"/>
            <a:ext cx="4646904" cy="1624520"/>
          </a:xfrm>
        </p:spPr>
        <p:txBody>
          <a:bodyPr anchor="ctr">
            <a:normAutofit/>
          </a:bodyPr>
          <a:lstStyle/>
          <a:p>
            <a:r>
              <a:rPr lang="en-CA" sz="4000"/>
              <a:t>Outline</a:t>
            </a:r>
          </a:p>
        </p:txBody>
      </p:sp>
      <p:sp>
        <p:nvSpPr>
          <p:cNvPr id="3" name="Content Placeholder 2">
            <a:extLst>
              <a:ext uri="{FF2B5EF4-FFF2-40B4-BE49-F238E27FC236}">
                <a16:creationId xmlns:a16="http://schemas.microsoft.com/office/drawing/2014/main" id="{D8C5BD34-2661-1BDB-02BE-715C4124746D}"/>
              </a:ext>
            </a:extLst>
          </p:cNvPr>
          <p:cNvSpPr>
            <a:spLocks noGrp="1"/>
          </p:cNvSpPr>
          <p:nvPr>
            <p:ph idx="1"/>
          </p:nvPr>
        </p:nvSpPr>
        <p:spPr>
          <a:xfrm>
            <a:off x="761802" y="2743200"/>
            <a:ext cx="4646905" cy="3613149"/>
          </a:xfrm>
        </p:spPr>
        <p:txBody>
          <a:bodyPr anchor="ctr">
            <a:normAutofit/>
          </a:bodyPr>
          <a:lstStyle/>
          <a:p>
            <a:pPr marL="457200" indent="-457200">
              <a:buFont typeface="+mj-lt"/>
              <a:buAutoNum type="arabicPeriod"/>
            </a:pPr>
            <a:r>
              <a:rPr lang="en-CA" sz="2000" dirty="0"/>
              <a:t>Executive Summary</a:t>
            </a:r>
          </a:p>
          <a:p>
            <a:pPr marL="457200" indent="-457200">
              <a:buFont typeface="+mj-lt"/>
              <a:buAutoNum type="arabicPeriod"/>
            </a:pPr>
            <a:r>
              <a:rPr lang="en-CA" sz="2000" dirty="0"/>
              <a:t>Introduction</a:t>
            </a:r>
          </a:p>
          <a:p>
            <a:pPr marL="457200" indent="-457200">
              <a:buFont typeface="+mj-lt"/>
              <a:buAutoNum type="arabicPeriod"/>
            </a:pPr>
            <a:r>
              <a:rPr lang="en-CA" sz="2000" dirty="0"/>
              <a:t>Methodology</a:t>
            </a:r>
          </a:p>
          <a:p>
            <a:pPr marL="457200" indent="-457200">
              <a:buFont typeface="+mj-lt"/>
              <a:buAutoNum type="arabicPeriod"/>
            </a:pPr>
            <a:r>
              <a:rPr lang="en-CA" sz="2000" dirty="0"/>
              <a:t>Programming Languages Trends</a:t>
            </a:r>
          </a:p>
          <a:p>
            <a:pPr marL="457200" indent="-457200">
              <a:buFont typeface="+mj-lt"/>
              <a:buAutoNum type="arabicPeriod"/>
            </a:pPr>
            <a:r>
              <a:rPr lang="en-CA" sz="2000" dirty="0"/>
              <a:t>Database Trends</a:t>
            </a:r>
          </a:p>
          <a:p>
            <a:pPr marL="457200" indent="-457200">
              <a:buFont typeface="+mj-lt"/>
              <a:buAutoNum type="arabicPeriod"/>
            </a:pPr>
            <a:r>
              <a:rPr lang="en-CA" sz="2000" dirty="0"/>
              <a:t>Dashboards</a:t>
            </a:r>
          </a:p>
          <a:p>
            <a:pPr marL="457200" indent="-457200">
              <a:buFont typeface="+mj-lt"/>
              <a:buAutoNum type="arabicPeriod"/>
            </a:pPr>
            <a:r>
              <a:rPr lang="en-CA" sz="2000" dirty="0"/>
              <a:t>Insights from Dashboard</a:t>
            </a:r>
          </a:p>
          <a:p>
            <a:pPr marL="457200" indent="-457200">
              <a:buFont typeface="+mj-lt"/>
              <a:buAutoNum type="arabicPeriod"/>
            </a:pPr>
            <a:r>
              <a:rPr lang="en-CA" sz="2000" dirty="0"/>
              <a:t>Findings and Implications</a:t>
            </a:r>
          </a:p>
          <a:p>
            <a:pPr marL="457200" indent="-457200">
              <a:buFont typeface="+mj-lt"/>
              <a:buAutoNum type="arabicPeriod"/>
            </a:pPr>
            <a:r>
              <a:rPr lang="en-CA" sz="2000" dirty="0"/>
              <a:t>Conclusion</a:t>
            </a:r>
          </a:p>
        </p:txBody>
      </p:sp>
      <p:pic>
        <p:nvPicPr>
          <p:cNvPr id="5" name="Picture 4" descr="Digital financial graph">
            <a:extLst>
              <a:ext uri="{FF2B5EF4-FFF2-40B4-BE49-F238E27FC236}">
                <a16:creationId xmlns:a16="http://schemas.microsoft.com/office/drawing/2014/main" id="{2DDEE997-0BD3-8E54-FEBC-4443CE9E2DBD}"/>
              </a:ext>
            </a:extLst>
          </p:cNvPr>
          <p:cNvPicPr>
            <a:picLocks noChangeAspect="1"/>
          </p:cNvPicPr>
          <p:nvPr/>
        </p:nvPicPr>
        <p:blipFill>
          <a:blip r:embed="rId2"/>
          <a:srcRect l="32615" r="17329"/>
          <a:stretch>
            <a:fillRect/>
          </a:stretch>
        </p:blipFill>
        <p:spPr>
          <a:xfrm>
            <a:off x="6096000" y="1"/>
            <a:ext cx="6102825" cy="6858000"/>
          </a:xfrm>
          <a:prstGeom prst="rect">
            <a:avLst/>
          </a:prstGeom>
        </p:spPr>
      </p:pic>
    </p:spTree>
    <p:extLst>
      <p:ext uri="{BB962C8B-B14F-4D97-AF65-F5344CB8AC3E}">
        <p14:creationId xmlns:p14="http://schemas.microsoft.com/office/powerpoint/2010/main" val="21751760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2CFF2-714B-CBFD-3090-C18BD9E34FF4}"/>
              </a:ext>
            </a:extLst>
          </p:cNvPr>
          <p:cNvSpPr>
            <a:spLocks noGrp="1"/>
          </p:cNvSpPr>
          <p:nvPr>
            <p:ph type="title"/>
          </p:nvPr>
        </p:nvSpPr>
        <p:spPr>
          <a:xfrm>
            <a:off x="838200" y="355794"/>
            <a:ext cx="10515600" cy="1325563"/>
          </a:xfrm>
        </p:spPr>
        <p:txBody>
          <a:bodyPr/>
          <a:lstStyle/>
          <a:p>
            <a:r>
              <a:rPr lang="en-CA" dirty="0"/>
              <a:t>Executive Summary</a:t>
            </a:r>
          </a:p>
        </p:txBody>
      </p:sp>
      <p:sp>
        <p:nvSpPr>
          <p:cNvPr id="3" name="Content Placeholder 2">
            <a:extLst>
              <a:ext uri="{FF2B5EF4-FFF2-40B4-BE49-F238E27FC236}">
                <a16:creationId xmlns:a16="http://schemas.microsoft.com/office/drawing/2014/main" id="{ADC78682-7508-08F0-31E4-D5620F003F47}"/>
              </a:ext>
            </a:extLst>
          </p:cNvPr>
          <p:cNvSpPr>
            <a:spLocks noGrp="1"/>
          </p:cNvSpPr>
          <p:nvPr>
            <p:ph idx="1"/>
          </p:nvPr>
        </p:nvSpPr>
        <p:spPr/>
        <p:txBody>
          <a:bodyPr>
            <a:normAutofit/>
          </a:bodyPr>
          <a:lstStyle/>
          <a:p>
            <a:pPr marL="0" indent="0">
              <a:buNone/>
            </a:pPr>
            <a:r>
              <a:rPr lang="en-US" sz="2000" dirty="0"/>
              <a:t>The Stack Overflow Developer Survey, with responses from over 65,000 developers across 185 countries, offers a compelling snapshot of the current state and future direction of software development. This year's findings underscore a pivotal shift toward AI-driven workflows, evolving developer tools, and the growing importance of developer experience and productivity.</a:t>
            </a:r>
          </a:p>
          <a:p>
            <a:pPr marL="0" indent="0">
              <a:buNone/>
            </a:pPr>
            <a:r>
              <a:rPr lang="en-US" sz="2000" dirty="0"/>
              <a:t>The purpose of our project was finding :</a:t>
            </a:r>
          </a:p>
          <a:p>
            <a:r>
              <a:rPr lang="en-US" sz="2000" dirty="0"/>
              <a:t>The top 10 programming languages for the current year. </a:t>
            </a:r>
          </a:p>
          <a:p>
            <a:r>
              <a:rPr lang="en-US" sz="2000" dirty="0"/>
              <a:t>Summarizing the anticipated programming language trends for the next year.</a:t>
            </a:r>
          </a:p>
          <a:p>
            <a:r>
              <a:rPr lang="en-US" sz="2000" dirty="0"/>
              <a:t>Including findings and implications about the programming language trends </a:t>
            </a:r>
          </a:p>
          <a:p>
            <a:r>
              <a:rPr lang="en-US" sz="2000" dirty="0"/>
              <a:t>The top 10 databases in use and anticipated future demand.</a:t>
            </a:r>
          </a:p>
          <a:p>
            <a:r>
              <a:rPr lang="en-US" sz="2000" dirty="0"/>
              <a:t>Including findings and implications about top 10 databases in use and anticipated future demand.</a:t>
            </a:r>
          </a:p>
          <a:p>
            <a:endParaRPr lang="en-US" sz="1800" dirty="0"/>
          </a:p>
          <a:p>
            <a:pPr marL="0" indent="0">
              <a:buNone/>
            </a:pPr>
            <a:endParaRPr lang="en-CA" sz="1800" dirty="0"/>
          </a:p>
        </p:txBody>
      </p:sp>
    </p:spTree>
    <p:extLst>
      <p:ext uri="{BB962C8B-B14F-4D97-AF65-F5344CB8AC3E}">
        <p14:creationId xmlns:p14="http://schemas.microsoft.com/office/powerpoint/2010/main" val="3699048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F0F35-1712-907C-8636-B294C54FEB45}"/>
              </a:ext>
            </a:extLst>
          </p:cNvPr>
          <p:cNvSpPr>
            <a:spLocks noGrp="1"/>
          </p:cNvSpPr>
          <p:nvPr>
            <p:ph type="title"/>
          </p:nvPr>
        </p:nvSpPr>
        <p:spPr/>
        <p:txBody>
          <a:bodyPr/>
          <a:lstStyle/>
          <a:p>
            <a:r>
              <a:rPr lang="en-CA"/>
              <a:t>Introduction</a:t>
            </a:r>
            <a:endParaRPr lang="en-CA" dirty="0"/>
          </a:p>
        </p:txBody>
      </p:sp>
      <p:graphicFrame>
        <p:nvGraphicFramePr>
          <p:cNvPr id="17" name="Content Placeholder 2">
            <a:extLst>
              <a:ext uri="{FF2B5EF4-FFF2-40B4-BE49-F238E27FC236}">
                <a16:creationId xmlns:a16="http://schemas.microsoft.com/office/drawing/2014/main" id="{128F3CE1-D09E-A85A-CFB6-BC38A7C78757}"/>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264189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1CF1C-B845-EDF8-DFF9-DB94A4B13D90}"/>
              </a:ext>
            </a:extLst>
          </p:cNvPr>
          <p:cNvSpPr>
            <a:spLocks noGrp="1"/>
          </p:cNvSpPr>
          <p:nvPr>
            <p:ph type="title"/>
          </p:nvPr>
        </p:nvSpPr>
        <p:spPr>
          <a:xfrm>
            <a:off x="838200" y="365126"/>
            <a:ext cx="10515600" cy="903838"/>
          </a:xfrm>
        </p:spPr>
        <p:txBody>
          <a:bodyPr/>
          <a:lstStyle/>
          <a:p>
            <a:r>
              <a:rPr lang="en-CA" dirty="0"/>
              <a:t>Methodology</a:t>
            </a:r>
          </a:p>
        </p:txBody>
      </p:sp>
      <p:sp>
        <p:nvSpPr>
          <p:cNvPr id="3" name="Content Placeholder 2">
            <a:extLst>
              <a:ext uri="{FF2B5EF4-FFF2-40B4-BE49-F238E27FC236}">
                <a16:creationId xmlns:a16="http://schemas.microsoft.com/office/drawing/2014/main" id="{3F393B4B-49FB-33C4-9E77-BE9E3CF5C0A2}"/>
              </a:ext>
            </a:extLst>
          </p:cNvPr>
          <p:cNvSpPr>
            <a:spLocks noGrp="1"/>
          </p:cNvSpPr>
          <p:nvPr>
            <p:ph idx="1"/>
          </p:nvPr>
        </p:nvSpPr>
        <p:spPr>
          <a:xfrm>
            <a:off x="838200" y="1268964"/>
            <a:ext cx="10515600" cy="4351338"/>
          </a:xfrm>
        </p:spPr>
        <p:txBody>
          <a:bodyPr>
            <a:normAutofit/>
          </a:bodyPr>
          <a:lstStyle/>
          <a:p>
            <a:r>
              <a:rPr lang="en-US" sz="2000" dirty="0"/>
              <a:t>Data source : Stack Overflow Developer Survey dataset from a relational database.</a:t>
            </a:r>
          </a:p>
          <a:p>
            <a:endParaRPr lang="en-US" sz="2000" dirty="0"/>
          </a:p>
          <a:p>
            <a:pPr marL="0" indent="0">
              <a:buNone/>
            </a:pPr>
            <a:endParaRPr lang="en-CA" sz="2000" dirty="0"/>
          </a:p>
        </p:txBody>
      </p:sp>
      <p:graphicFrame>
        <p:nvGraphicFramePr>
          <p:cNvPr id="4" name="Table 3">
            <a:extLst>
              <a:ext uri="{FF2B5EF4-FFF2-40B4-BE49-F238E27FC236}">
                <a16:creationId xmlns:a16="http://schemas.microsoft.com/office/drawing/2014/main" id="{526187F2-EEC5-2D41-5581-5CB4DB7FA9F9}"/>
              </a:ext>
            </a:extLst>
          </p:cNvPr>
          <p:cNvGraphicFramePr>
            <a:graphicFrameLocks noGrp="1"/>
          </p:cNvGraphicFramePr>
          <p:nvPr>
            <p:extLst>
              <p:ext uri="{D42A27DB-BD31-4B8C-83A1-F6EECF244321}">
                <p14:modId xmlns:p14="http://schemas.microsoft.com/office/powerpoint/2010/main" val="218111426"/>
              </p:ext>
            </p:extLst>
          </p:nvPr>
        </p:nvGraphicFramePr>
        <p:xfrm>
          <a:off x="968829" y="1722193"/>
          <a:ext cx="9639044" cy="4197454"/>
        </p:xfrm>
        <a:graphic>
          <a:graphicData uri="http://schemas.openxmlformats.org/drawingml/2006/table">
            <a:tbl>
              <a:tblPr firstRow="1" bandRow="1">
                <a:tableStyleId>{5C22544A-7EE6-4342-B048-85BDC9FD1C3A}</a:tableStyleId>
              </a:tblPr>
              <a:tblGrid>
                <a:gridCol w="4819522">
                  <a:extLst>
                    <a:ext uri="{9D8B030D-6E8A-4147-A177-3AD203B41FA5}">
                      <a16:colId xmlns:a16="http://schemas.microsoft.com/office/drawing/2014/main" val="1059827404"/>
                    </a:ext>
                  </a:extLst>
                </a:gridCol>
                <a:gridCol w="4819522">
                  <a:extLst>
                    <a:ext uri="{9D8B030D-6E8A-4147-A177-3AD203B41FA5}">
                      <a16:colId xmlns:a16="http://schemas.microsoft.com/office/drawing/2014/main" val="3594021388"/>
                    </a:ext>
                  </a:extLst>
                </a:gridCol>
              </a:tblGrid>
              <a:tr h="448414">
                <a:tc>
                  <a:txBody>
                    <a:bodyPr/>
                    <a:lstStyle/>
                    <a:p>
                      <a:r>
                        <a:rPr lang="en-US" sz="1800" dirty="0"/>
                        <a:t>Tasks</a:t>
                      </a:r>
                      <a:endParaRPr lang="en-CA" dirty="0"/>
                    </a:p>
                  </a:txBody>
                  <a:tcPr/>
                </a:tc>
                <a:tc>
                  <a:txBody>
                    <a:bodyPr/>
                    <a:lstStyle/>
                    <a:p>
                      <a:r>
                        <a:rPr lang="en-US" dirty="0"/>
                        <a:t>Tools</a:t>
                      </a:r>
                      <a:endParaRPr lang="en-CA" dirty="0"/>
                    </a:p>
                  </a:txBody>
                  <a:tcPr/>
                </a:tc>
                <a:extLst>
                  <a:ext uri="{0D108BD9-81ED-4DB2-BD59-A6C34878D82A}">
                    <a16:rowId xmlns:a16="http://schemas.microsoft.com/office/drawing/2014/main" val="106652346"/>
                  </a:ext>
                </a:extLst>
              </a:tr>
              <a:tr h="3651695">
                <a:tc>
                  <a:txBody>
                    <a:bodyPr/>
                    <a:lstStyle/>
                    <a:p>
                      <a:pPr marL="285750" indent="-285750">
                        <a:buFont typeface="Arial" panose="020B0604020202020204" pitchFamily="34" charset="0"/>
                        <a:buChar char="•"/>
                      </a:pPr>
                      <a:r>
                        <a:rPr lang="en-US" sz="1600" dirty="0"/>
                        <a:t>Extract(</a:t>
                      </a:r>
                      <a:r>
                        <a:rPr lang="en-US" sz="1600" b="0" i="0" kern="1200" dirty="0">
                          <a:solidFill>
                            <a:schemeClr val="dk1"/>
                          </a:solidFill>
                          <a:effectLst/>
                          <a:latin typeface="+mn-lt"/>
                          <a:ea typeface="+mn-ea"/>
                          <a:cs typeface="+mn-cs"/>
                        </a:rPr>
                        <a:t>gathering the data,</a:t>
                      </a:r>
                      <a:r>
                        <a:rPr lang="en-US" sz="1600" dirty="0"/>
                        <a:t>)</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Transform(</a:t>
                      </a:r>
                      <a:r>
                        <a:rPr lang="en-US" sz="1600" b="0" i="0" kern="1200" dirty="0">
                          <a:solidFill>
                            <a:schemeClr val="dk1"/>
                          </a:solidFill>
                          <a:effectLst/>
                          <a:latin typeface="+mn-lt"/>
                          <a:ea typeface="+mn-ea"/>
                          <a:cs typeface="+mn-cs"/>
                        </a:rPr>
                        <a:t>data wrangling , handling duplicates, identifying and addressing missing values</a:t>
                      </a:r>
                      <a:r>
                        <a:rPr lang="en-US" sz="1600" dirty="0"/>
                        <a:t>)</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Normalize(</a:t>
                      </a:r>
                      <a:r>
                        <a:rPr lang="en-US" sz="1600" b="0" i="0" kern="1200" dirty="0">
                          <a:solidFill>
                            <a:schemeClr val="dk1"/>
                          </a:solidFill>
                          <a:effectLst/>
                          <a:latin typeface="+mn-lt"/>
                          <a:ea typeface="+mn-ea"/>
                          <a:cs typeface="+mn-cs"/>
                        </a:rPr>
                        <a:t>normalizing the data</a:t>
                      </a:r>
                      <a:r>
                        <a:rPr lang="en-US" sz="1600" dirty="0"/>
                        <a:t>)</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Analyze (</a:t>
                      </a:r>
                      <a:r>
                        <a:rPr lang="en-US" sz="1600" b="0" i="0" kern="1200" dirty="0">
                          <a:solidFill>
                            <a:schemeClr val="dk1"/>
                          </a:solidFill>
                          <a:effectLst/>
                          <a:latin typeface="+mn-lt"/>
                          <a:ea typeface="+mn-ea"/>
                          <a:cs typeface="+mn-cs"/>
                        </a:rPr>
                        <a:t>Exploratory </a:t>
                      </a:r>
                    </a:p>
                    <a:p>
                      <a:r>
                        <a:rPr lang="en-US" sz="1600" b="0" i="0" kern="1200" dirty="0">
                          <a:solidFill>
                            <a:schemeClr val="dk1"/>
                          </a:solidFill>
                          <a:effectLst/>
                          <a:latin typeface="+mn-lt"/>
                          <a:ea typeface="+mn-ea"/>
                          <a:cs typeface="+mn-cs"/>
                        </a:rPr>
                        <a:t>Data Analysis or EDA, detecting outliers, examine the distribution of responses and identify patterns in developer </a:t>
                      </a:r>
                    </a:p>
                    <a:p>
                      <a:r>
                        <a:rPr lang="en-US" sz="1600" b="0" i="0" kern="1200" dirty="0">
                          <a:solidFill>
                            <a:schemeClr val="dk1"/>
                          </a:solidFill>
                          <a:effectLst/>
                          <a:latin typeface="+mn-lt"/>
                          <a:ea typeface="+mn-ea"/>
                          <a:cs typeface="+mn-cs"/>
                        </a:rPr>
                        <a:t>preferences and technology trends, exploring correlations between various features in the dataset </a:t>
                      </a:r>
                      <a:r>
                        <a:rPr lang="en-US" sz="1600" dirty="0"/>
                        <a:t>)</a:t>
                      </a:r>
                    </a:p>
                    <a:p>
                      <a:pPr marL="285750" indent="-285750">
                        <a:buFont typeface="Arial" panose="020B0604020202020204" pitchFamily="34" charset="0"/>
                        <a:buChar char="•"/>
                      </a:pPr>
                      <a:endParaRPr lang="en-US" sz="1600" dirty="0"/>
                    </a:p>
                    <a:p>
                      <a:r>
                        <a:rPr lang="en-US" sz="1600" b="0" i="0" kern="1200" dirty="0">
                          <a:solidFill>
                            <a:schemeClr val="dk1"/>
                          </a:solidFill>
                          <a:effectLst/>
                          <a:latin typeface="+mn-lt"/>
                          <a:ea typeface="+mn-ea"/>
                          <a:cs typeface="+mn-cs"/>
                        </a:rPr>
                        <a:t> </a:t>
                      </a:r>
                      <a:endParaRPr lang="en-CA" sz="1600" dirty="0"/>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1600" b="0" i="0" u="sng" kern="1200" dirty="0">
                          <a:solidFill>
                            <a:schemeClr val="dk1"/>
                          </a:solidFill>
                          <a:effectLst/>
                          <a:latin typeface="+mn-lt"/>
                          <a:ea typeface="+mn-ea"/>
                          <a:cs typeface="+mn-cs"/>
                        </a:rPr>
                        <a:t>Web-based environment</a:t>
                      </a:r>
                      <a:r>
                        <a:rPr lang="en-CA" sz="1600" b="0" i="0" kern="1200" dirty="0">
                          <a:solidFill>
                            <a:schemeClr val="dk1"/>
                          </a:solidFill>
                          <a:effectLst/>
                          <a:latin typeface="+mn-lt"/>
                          <a:ea typeface="+mn-ea"/>
                          <a:cs typeface="+mn-cs"/>
                        </a:rPr>
                        <a:t>: </a:t>
                      </a:r>
                      <a:r>
                        <a:rPr lang="en-CA" sz="1600" b="0" i="0" kern="1200" dirty="0" err="1">
                          <a:solidFill>
                            <a:schemeClr val="dk1"/>
                          </a:solidFill>
                          <a:effectLst/>
                          <a:latin typeface="+mn-lt"/>
                          <a:ea typeface="+mn-ea"/>
                          <a:cs typeface="+mn-cs"/>
                        </a:rPr>
                        <a:t>JupyterNotebook</a:t>
                      </a:r>
                      <a:endParaRPr lang="en-US" sz="1600"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u="sng" dirty="0"/>
                        <a:t>Software</a:t>
                      </a:r>
                      <a:r>
                        <a:rPr lang="en-US" sz="1600" dirty="0"/>
                        <a:t>: SQL and Python</a:t>
                      </a:r>
                    </a:p>
                    <a:p>
                      <a:pPr marL="285750" indent="-285750">
                        <a:buFont typeface="Arial" panose="020B0604020202020204" pitchFamily="34" charset="0"/>
                        <a:buChar char="•"/>
                      </a:pPr>
                      <a:endParaRPr lang="en-CA" sz="1600" dirty="0"/>
                    </a:p>
                    <a:p>
                      <a:pPr marL="285750" indent="-285750">
                        <a:buFont typeface="Arial" panose="020B0604020202020204" pitchFamily="34" charset="0"/>
                        <a:buChar char="•"/>
                      </a:pPr>
                      <a:r>
                        <a:rPr lang="en-CA" sz="1600" u="sng" dirty="0"/>
                        <a:t>Libraries</a:t>
                      </a:r>
                      <a:r>
                        <a:rPr lang="en-CA" sz="1600" dirty="0"/>
                        <a:t> : </a:t>
                      </a:r>
                      <a:r>
                        <a:rPr lang="en-CA" sz="1600" b="0" i="0" kern="1200" dirty="0">
                          <a:solidFill>
                            <a:schemeClr val="dk1"/>
                          </a:solidFill>
                          <a:effectLst/>
                          <a:latin typeface="+mn-lt"/>
                          <a:ea typeface="+mn-ea"/>
                          <a:cs typeface="+mn-cs"/>
                        </a:rPr>
                        <a:t>Pandas and NumPy</a:t>
                      </a:r>
                    </a:p>
                    <a:p>
                      <a:pPr marL="285750" indent="-285750">
                        <a:buFont typeface="Arial" panose="020B0604020202020204" pitchFamily="34" charset="0"/>
                        <a:buChar char="•"/>
                      </a:pPr>
                      <a:endParaRPr lang="en-CA" sz="1600" b="0" i="0" kern="1200" dirty="0">
                        <a:solidFill>
                          <a:schemeClr val="dk1"/>
                        </a:solidFill>
                        <a:effectLst/>
                        <a:latin typeface="+mn-lt"/>
                        <a:ea typeface="+mn-ea"/>
                        <a:cs typeface="+mn-cs"/>
                      </a:endParaRPr>
                    </a:p>
                    <a:p>
                      <a:pPr marL="285750" indent="-285750">
                        <a:buFont typeface="Arial" panose="020B0604020202020204" pitchFamily="34" charset="0"/>
                        <a:buChar char="•"/>
                      </a:pPr>
                      <a:r>
                        <a:rPr lang="en-CA" sz="1600" b="0" i="0" u="sng" kern="1200" dirty="0">
                          <a:solidFill>
                            <a:schemeClr val="dk1"/>
                          </a:solidFill>
                          <a:effectLst/>
                          <a:latin typeface="+mn-lt"/>
                          <a:ea typeface="+mn-ea"/>
                          <a:cs typeface="+mn-cs"/>
                        </a:rPr>
                        <a:t>Dashboard </a:t>
                      </a:r>
                      <a:r>
                        <a:rPr lang="en-CA" sz="1600" b="0" i="0" kern="1200" dirty="0">
                          <a:solidFill>
                            <a:schemeClr val="dk1"/>
                          </a:solidFill>
                          <a:effectLst/>
                          <a:latin typeface="+mn-lt"/>
                          <a:ea typeface="+mn-ea"/>
                          <a:cs typeface="+mn-cs"/>
                        </a:rPr>
                        <a:t>: IBM Cognos Analytics</a:t>
                      </a:r>
                      <a:endParaRPr lang="en-CA" sz="1600" dirty="0"/>
                    </a:p>
                  </a:txBody>
                  <a:tcPr/>
                </a:tc>
                <a:extLst>
                  <a:ext uri="{0D108BD9-81ED-4DB2-BD59-A6C34878D82A}">
                    <a16:rowId xmlns:a16="http://schemas.microsoft.com/office/drawing/2014/main" val="3394040303"/>
                  </a:ext>
                </a:extLst>
              </a:tr>
            </a:tbl>
          </a:graphicData>
        </a:graphic>
      </p:graphicFrame>
    </p:spTree>
    <p:extLst>
      <p:ext uri="{BB962C8B-B14F-4D97-AF65-F5344CB8AC3E}">
        <p14:creationId xmlns:p14="http://schemas.microsoft.com/office/powerpoint/2010/main" val="8460341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761DDFE-071F-4200-B0AA-394476C2D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58F27A-9109-3DF2-C6D4-B89C486BD0E0}"/>
              </a:ext>
            </a:extLst>
          </p:cNvPr>
          <p:cNvSpPr>
            <a:spLocks noGrp="1"/>
          </p:cNvSpPr>
          <p:nvPr>
            <p:ph type="title"/>
          </p:nvPr>
        </p:nvSpPr>
        <p:spPr>
          <a:xfrm>
            <a:off x="838198" y="547815"/>
            <a:ext cx="10442512" cy="1136261"/>
          </a:xfrm>
        </p:spPr>
        <p:txBody>
          <a:bodyPr>
            <a:normAutofit/>
          </a:bodyPr>
          <a:lstStyle/>
          <a:p>
            <a:r>
              <a:rPr lang="en-CA" sz="4000" dirty="0"/>
              <a:t>Programming Languages Trends</a:t>
            </a:r>
          </a:p>
        </p:txBody>
      </p:sp>
      <p:sp>
        <p:nvSpPr>
          <p:cNvPr id="3" name="Content Placeholder 2">
            <a:extLst>
              <a:ext uri="{FF2B5EF4-FFF2-40B4-BE49-F238E27FC236}">
                <a16:creationId xmlns:a16="http://schemas.microsoft.com/office/drawing/2014/main" id="{3B4E0BE8-22F6-2478-9787-873BB4C0B822}"/>
              </a:ext>
            </a:extLst>
          </p:cNvPr>
          <p:cNvSpPr>
            <a:spLocks noGrp="1"/>
          </p:cNvSpPr>
          <p:nvPr>
            <p:ph idx="1"/>
          </p:nvPr>
        </p:nvSpPr>
        <p:spPr>
          <a:xfrm>
            <a:off x="6186619" y="547815"/>
            <a:ext cx="5178960" cy="1680519"/>
          </a:xfrm>
        </p:spPr>
        <p:txBody>
          <a:bodyPr anchor="ctr">
            <a:normAutofit/>
          </a:bodyPr>
          <a:lstStyle/>
          <a:p>
            <a:pPr marL="0" indent="0">
              <a:buNone/>
            </a:pPr>
            <a:endParaRPr lang="en-US" sz="2000"/>
          </a:p>
          <a:p>
            <a:endParaRPr lang="en-CA" sz="2000"/>
          </a:p>
        </p:txBody>
      </p:sp>
      <p:pic>
        <p:nvPicPr>
          <p:cNvPr id="6" name="Picture 5">
            <a:extLst>
              <a:ext uri="{FF2B5EF4-FFF2-40B4-BE49-F238E27FC236}">
                <a16:creationId xmlns:a16="http://schemas.microsoft.com/office/drawing/2014/main" id="{AA162140-2CEA-A376-3493-B861E970E0DE}"/>
              </a:ext>
            </a:extLst>
          </p:cNvPr>
          <p:cNvPicPr>
            <a:picLocks noChangeAspect="1"/>
          </p:cNvPicPr>
          <p:nvPr/>
        </p:nvPicPr>
        <p:blipFill>
          <a:blip r:embed="rId2"/>
          <a:stretch>
            <a:fillRect/>
          </a:stretch>
        </p:blipFill>
        <p:spPr>
          <a:xfrm>
            <a:off x="838198" y="1996752"/>
            <a:ext cx="5167185" cy="3643590"/>
          </a:xfrm>
          <a:prstGeom prst="rect">
            <a:avLst/>
          </a:prstGeom>
        </p:spPr>
      </p:pic>
      <p:pic>
        <p:nvPicPr>
          <p:cNvPr id="5" name="Picture 4">
            <a:extLst>
              <a:ext uri="{FF2B5EF4-FFF2-40B4-BE49-F238E27FC236}">
                <a16:creationId xmlns:a16="http://schemas.microsoft.com/office/drawing/2014/main" id="{104B2F82-8CA3-7C8E-C3FA-4771B41C6459}"/>
              </a:ext>
            </a:extLst>
          </p:cNvPr>
          <p:cNvPicPr>
            <a:picLocks noChangeAspect="1"/>
          </p:cNvPicPr>
          <p:nvPr/>
        </p:nvPicPr>
        <p:blipFill>
          <a:blip r:embed="rId3"/>
          <a:stretch>
            <a:fillRect/>
          </a:stretch>
        </p:blipFill>
        <p:spPr>
          <a:xfrm>
            <a:off x="6198394" y="1983834"/>
            <a:ext cx="5167185" cy="3643590"/>
          </a:xfrm>
          <a:prstGeom prst="rect">
            <a:avLst/>
          </a:prstGeom>
        </p:spPr>
      </p:pic>
    </p:spTree>
    <p:extLst>
      <p:ext uri="{BB962C8B-B14F-4D97-AF65-F5344CB8AC3E}">
        <p14:creationId xmlns:p14="http://schemas.microsoft.com/office/powerpoint/2010/main" val="6207375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FBC1811-D78E-A987-1702-87E503C4B2AE}"/>
              </a:ext>
            </a:extLst>
          </p:cNvPr>
          <p:cNvPicPr>
            <a:picLocks noGrp="1" noChangeAspect="1"/>
          </p:cNvPicPr>
          <p:nvPr>
            <p:ph idx="1"/>
          </p:nvPr>
        </p:nvPicPr>
        <p:blipFill>
          <a:blip r:embed="rId2"/>
          <a:stretch>
            <a:fillRect/>
          </a:stretch>
        </p:blipFill>
        <p:spPr>
          <a:xfrm>
            <a:off x="643467" y="1158240"/>
            <a:ext cx="5291666" cy="3765655"/>
          </a:xfrm>
          <a:prstGeom prst="rect">
            <a:avLst/>
          </a:prstGeom>
        </p:spPr>
      </p:pic>
      <p:pic>
        <p:nvPicPr>
          <p:cNvPr id="7" name="Picture 6">
            <a:extLst>
              <a:ext uri="{FF2B5EF4-FFF2-40B4-BE49-F238E27FC236}">
                <a16:creationId xmlns:a16="http://schemas.microsoft.com/office/drawing/2014/main" id="{7F0D5F19-865F-7EC4-4E7B-3DAE8058DF4C}"/>
              </a:ext>
            </a:extLst>
          </p:cNvPr>
          <p:cNvPicPr>
            <a:picLocks noChangeAspect="1"/>
          </p:cNvPicPr>
          <p:nvPr/>
        </p:nvPicPr>
        <p:blipFill>
          <a:blip r:embed="rId3"/>
          <a:stretch>
            <a:fillRect/>
          </a:stretch>
        </p:blipFill>
        <p:spPr>
          <a:xfrm>
            <a:off x="6256865" y="1158240"/>
            <a:ext cx="5291667" cy="3719354"/>
          </a:xfrm>
          <a:prstGeom prst="rect">
            <a:avLst/>
          </a:prstGeom>
        </p:spPr>
      </p:pic>
    </p:spTree>
    <p:extLst>
      <p:ext uri="{BB962C8B-B14F-4D97-AF65-F5344CB8AC3E}">
        <p14:creationId xmlns:p14="http://schemas.microsoft.com/office/powerpoint/2010/main" val="20683166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1A39A0-96B5-E9AE-4BDF-830992ECFD26}"/>
              </a:ext>
            </a:extLst>
          </p:cNvPr>
          <p:cNvSpPr>
            <a:spLocks noGrp="1"/>
          </p:cNvSpPr>
          <p:nvPr>
            <p:ph type="title"/>
          </p:nvPr>
        </p:nvSpPr>
        <p:spPr>
          <a:xfrm>
            <a:off x="1001684" y="170412"/>
            <a:ext cx="10178934" cy="1328730"/>
          </a:xfrm>
        </p:spPr>
        <p:txBody>
          <a:bodyPr vert="horz" lIns="91440" tIns="45720" rIns="91440" bIns="45720" rtlCol="0" anchor="b">
            <a:normAutofit/>
          </a:bodyPr>
          <a:lstStyle/>
          <a:p>
            <a:pPr algn="ctr"/>
            <a:r>
              <a:rPr lang="en-US" sz="5200" kern="1200">
                <a:solidFill>
                  <a:schemeClr val="tx1"/>
                </a:solidFill>
                <a:latin typeface="+mj-lt"/>
                <a:ea typeface="+mj-ea"/>
                <a:cs typeface="+mj-cs"/>
              </a:rPr>
              <a:t>Database Trends</a:t>
            </a:r>
          </a:p>
        </p:txBody>
      </p:sp>
      <p:pic>
        <p:nvPicPr>
          <p:cNvPr id="7" name="Content Placeholder 6">
            <a:extLst>
              <a:ext uri="{FF2B5EF4-FFF2-40B4-BE49-F238E27FC236}">
                <a16:creationId xmlns:a16="http://schemas.microsoft.com/office/drawing/2014/main" id="{2A2C9A18-F74E-360C-EA8B-E275472A2D17}"/>
              </a:ext>
            </a:extLst>
          </p:cNvPr>
          <p:cNvPicPr>
            <a:picLocks noGrp="1" noChangeAspect="1"/>
          </p:cNvPicPr>
          <p:nvPr>
            <p:ph idx="1"/>
          </p:nvPr>
        </p:nvPicPr>
        <p:blipFill>
          <a:blip r:embed="rId2"/>
          <a:srcRect l="9548" r="11020" b="2"/>
          <a:stretch>
            <a:fillRect/>
          </a:stretch>
        </p:blipFill>
        <p:spPr>
          <a:xfrm>
            <a:off x="198741" y="1808480"/>
            <a:ext cx="5803323" cy="4492325"/>
          </a:xfrm>
          <a:prstGeom prst="rect">
            <a:avLst/>
          </a:prstGeom>
        </p:spPr>
      </p:pic>
      <p:pic>
        <p:nvPicPr>
          <p:cNvPr id="5" name="Picture 4">
            <a:extLst>
              <a:ext uri="{FF2B5EF4-FFF2-40B4-BE49-F238E27FC236}">
                <a16:creationId xmlns:a16="http://schemas.microsoft.com/office/drawing/2014/main" id="{26DAB554-99F4-BBD1-21BB-F6B06281EDD1}"/>
              </a:ext>
            </a:extLst>
          </p:cNvPr>
          <p:cNvPicPr>
            <a:picLocks noChangeAspect="1"/>
          </p:cNvPicPr>
          <p:nvPr/>
        </p:nvPicPr>
        <p:blipFill>
          <a:blip r:embed="rId3"/>
          <a:srcRect l="1631" r="16322" b="-2"/>
          <a:stretch>
            <a:fillRect/>
          </a:stretch>
        </p:blipFill>
        <p:spPr>
          <a:xfrm>
            <a:off x="6189934" y="1399592"/>
            <a:ext cx="5803323" cy="4901213"/>
          </a:xfrm>
          <a:prstGeom prst="rect">
            <a:avLst/>
          </a:prstGeom>
        </p:spPr>
      </p:pic>
    </p:spTree>
    <p:extLst>
      <p:ext uri="{BB962C8B-B14F-4D97-AF65-F5344CB8AC3E}">
        <p14:creationId xmlns:p14="http://schemas.microsoft.com/office/powerpoint/2010/main" val="30567382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E2FCC325-5D30-32FE-20B3-6E2E8EADDBA4}"/>
              </a:ext>
            </a:extLst>
          </p:cNvPr>
          <p:cNvPicPr>
            <a:picLocks noGrp="1" noChangeAspect="1"/>
          </p:cNvPicPr>
          <p:nvPr>
            <p:ph idx="1"/>
          </p:nvPr>
        </p:nvPicPr>
        <p:blipFill>
          <a:blip r:embed="rId2"/>
          <a:srcRect l="166" r="17787" b="-2"/>
          <a:stretch>
            <a:fillRect/>
          </a:stretch>
        </p:blipFill>
        <p:spPr>
          <a:xfrm>
            <a:off x="198741" y="1026160"/>
            <a:ext cx="5803323" cy="5274645"/>
          </a:xfrm>
          <a:prstGeom prst="rect">
            <a:avLst/>
          </a:prstGeom>
        </p:spPr>
      </p:pic>
      <p:pic>
        <p:nvPicPr>
          <p:cNvPr id="7" name="Picture 6">
            <a:extLst>
              <a:ext uri="{FF2B5EF4-FFF2-40B4-BE49-F238E27FC236}">
                <a16:creationId xmlns:a16="http://schemas.microsoft.com/office/drawing/2014/main" id="{6045EA49-3264-8DC2-25A4-46DF9A2A9C7C}"/>
              </a:ext>
            </a:extLst>
          </p:cNvPr>
          <p:cNvPicPr>
            <a:picLocks noChangeAspect="1"/>
          </p:cNvPicPr>
          <p:nvPr/>
        </p:nvPicPr>
        <p:blipFill>
          <a:blip r:embed="rId3"/>
          <a:srcRect r="19448"/>
          <a:stretch>
            <a:fillRect/>
          </a:stretch>
        </p:blipFill>
        <p:spPr>
          <a:xfrm>
            <a:off x="6189934" y="1026160"/>
            <a:ext cx="5803323" cy="5274645"/>
          </a:xfrm>
          <a:prstGeom prst="rect">
            <a:avLst/>
          </a:prstGeom>
        </p:spPr>
      </p:pic>
    </p:spTree>
    <p:extLst>
      <p:ext uri="{BB962C8B-B14F-4D97-AF65-F5344CB8AC3E}">
        <p14:creationId xmlns:p14="http://schemas.microsoft.com/office/powerpoint/2010/main" val="40424250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284</TotalTime>
  <Words>784</Words>
  <Application>Microsoft Office PowerPoint</Application>
  <PresentationFormat>Widescreen</PresentationFormat>
  <Paragraphs>70</Paragraphs>
  <Slides>17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Aptos</vt:lpstr>
      <vt:lpstr>Aptos Display</vt:lpstr>
      <vt:lpstr>Arial</vt:lpstr>
      <vt:lpstr>Office Theme</vt:lpstr>
      <vt:lpstr>Analyzing of future technological trends by using the latest Stack Overflow Developer Survey dataset </vt:lpstr>
      <vt:lpstr>Outline</vt:lpstr>
      <vt:lpstr>Executive Summary</vt:lpstr>
      <vt:lpstr>Introduction</vt:lpstr>
      <vt:lpstr>Methodology</vt:lpstr>
      <vt:lpstr>Programming Languages Trends</vt:lpstr>
      <vt:lpstr>PowerPoint Presentation</vt:lpstr>
      <vt:lpstr>Database Trends</vt:lpstr>
      <vt:lpstr>PowerPoint Presentation</vt:lpstr>
      <vt:lpstr>PowerPoint Presentation</vt:lpstr>
      <vt:lpstr>Dashboards</vt:lpstr>
      <vt:lpstr>PowerPoint Presentation</vt:lpstr>
      <vt:lpstr>PowerPoint Presentation</vt:lpstr>
      <vt:lpstr>Insights from Dashboard</vt:lpstr>
      <vt:lpstr>Findings and Implications</vt:lpstr>
      <vt:lpstr>Conclusion</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fabrice kouekam</dc:creator>
  <cp:lastModifiedBy>fabrice kouekam</cp:lastModifiedBy>
  <cp:revision>4</cp:revision>
  <dcterms:created xsi:type="dcterms:W3CDTF">2025-07-13T01:19:12Z</dcterms:created>
  <dcterms:modified xsi:type="dcterms:W3CDTF">2025-07-13T18:39:02Z</dcterms:modified>
</cp:coreProperties>
</file>

<file path=docProps/thumbnail.jpeg>
</file>